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8"/>
  </p:handoutMasterIdLst>
  <p:sldIdLst>
    <p:sldId id="256" r:id="rId2"/>
    <p:sldId id="257" r:id="rId3"/>
    <p:sldId id="258" r:id="rId4"/>
    <p:sldId id="259" r:id="rId5"/>
    <p:sldId id="260" r:id="rId6"/>
    <p:sldId id="264"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1" r:id="rId25"/>
    <p:sldId id="279" r:id="rId26"/>
    <p:sldId id="280" r:id="rId2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39FDCF46-775C-44C5-8497-6D5E96ADCF74}" type="datetimeFigureOut">
              <a:rPr lang="en-US" smtClean="0"/>
              <a:t>1/12/2018</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439FCEE0-EDD4-443C-AB06-CF9FEA5C05A9}" type="slidenum">
              <a:rPr lang="en-US" smtClean="0"/>
              <a:t>‹#›</a:t>
            </a:fld>
            <a:endParaRPr lang="en-US"/>
          </a:p>
        </p:txBody>
      </p:sp>
    </p:spTree>
    <p:extLst>
      <p:ext uri="{BB962C8B-B14F-4D97-AF65-F5344CB8AC3E}">
        <p14:creationId xmlns:p14="http://schemas.microsoft.com/office/powerpoint/2010/main" val="12206865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2691029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93F45-AED9-4F04-8390-4175EE8C41A4}"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39571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145320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95196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241557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53896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471710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3114280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99771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83802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19671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493F45-AED9-4F04-8390-4175EE8C41A4}"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4351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493F45-AED9-4F04-8390-4175EE8C41A4}"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308378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1492226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894735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3493F45-AED9-4F04-8390-4175EE8C41A4}" type="datetimeFigureOut">
              <a:rPr lang="en-US" smtClean="0"/>
              <a:t>1/12/2018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363132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93F45-AED9-4F04-8390-4175EE8C41A4}"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11255-3E91-4431-A7F9-2A38969D0A37}" type="slidenum">
              <a:rPr lang="en-US" smtClean="0"/>
              <a:t>‹#›</a:t>
            </a:fld>
            <a:endParaRPr lang="en-US"/>
          </a:p>
        </p:txBody>
      </p:sp>
    </p:spTree>
    <p:extLst>
      <p:ext uri="{BB962C8B-B14F-4D97-AF65-F5344CB8AC3E}">
        <p14:creationId xmlns:p14="http://schemas.microsoft.com/office/powerpoint/2010/main" val="200664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493F45-AED9-4F04-8390-4175EE8C41A4}" type="datetimeFigureOut">
              <a:rPr lang="en-US" smtClean="0"/>
              <a:t>1/12/2018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8111255-3E91-4431-A7F9-2A38969D0A37}" type="slidenum">
              <a:rPr lang="en-US" smtClean="0"/>
              <a:t>‹#›</a:t>
            </a:fld>
            <a:endParaRPr lang="en-US"/>
          </a:p>
        </p:txBody>
      </p:sp>
    </p:spTree>
    <p:extLst>
      <p:ext uri="{BB962C8B-B14F-4D97-AF65-F5344CB8AC3E}">
        <p14:creationId xmlns:p14="http://schemas.microsoft.com/office/powerpoint/2010/main" val="11636653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3723" y="1556952"/>
            <a:ext cx="8825658" cy="1630527"/>
          </a:xfrm>
        </p:spPr>
        <p:txBody>
          <a:bodyPr/>
          <a:lstStyle/>
          <a:p>
            <a:r>
              <a:rPr lang="en-US" sz="4400" dirty="0" smtClean="0"/>
              <a:t>Developing Dynamic Leadership for your Library </a:t>
            </a:r>
            <a:endParaRPr lang="en-US" sz="4400" dirty="0"/>
          </a:p>
        </p:txBody>
      </p:sp>
      <p:sp>
        <p:nvSpPr>
          <p:cNvPr id="3" name="Subtitle 2"/>
          <p:cNvSpPr>
            <a:spLocks noGrp="1"/>
          </p:cNvSpPr>
          <p:nvPr>
            <p:ph type="subTitle" idx="1"/>
          </p:nvPr>
        </p:nvSpPr>
        <p:spPr>
          <a:xfrm>
            <a:off x="973723" y="3294570"/>
            <a:ext cx="8825658" cy="861420"/>
          </a:xfrm>
        </p:spPr>
        <p:txBody>
          <a:bodyPr>
            <a:normAutofit/>
          </a:bodyPr>
          <a:lstStyle/>
          <a:p>
            <a:endParaRPr lang="en-US" dirty="0" smtClean="0"/>
          </a:p>
          <a:p>
            <a:r>
              <a:rPr lang="en-US" dirty="0" smtClean="0"/>
              <a:t>Gavin J. Woltjer, Library Director, Billings Public Library </a:t>
            </a:r>
          </a:p>
          <a:p>
            <a:endParaRPr lang="en-US" dirty="0"/>
          </a:p>
        </p:txBody>
      </p:sp>
      <p:pic>
        <p:nvPicPr>
          <p:cNvPr id="4" name="Picture 3"/>
          <p:cNvPicPr>
            <a:picLocks noChangeAspect="1"/>
          </p:cNvPicPr>
          <p:nvPr/>
        </p:nvPicPr>
        <p:blipFill>
          <a:blip r:embed="rId2"/>
          <a:stretch>
            <a:fillRect/>
          </a:stretch>
        </p:blipFill>
        <p:spPr>
          <a:xfrm>
            <a:off x="7913473" y="4454739"/>
            <a:ext cx="4191000" cy="2314575"/>
          </a:xfrm>
          <a:prstGeom prst="rect">
            <a:avLst/>
          </a:prstGeom>
        </p:spPr>
      </p:pic>
    </p:spTree>
    <p:extLst>
      <p:ext uri="{BB962C8B-B14F-4D97-AF65-F5344CB8AC3E}">
        <p14:creationId xmlns:p14="http://schemas.microsoft.com/office/powerpoint/2010/main" val="1127940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761" y="1799052"/>
            <a:ext cx="8825657" cy="1915647"/>
          </a:xfrm>
        </p:spPr>
        <p:txBody>
          <a:bodyPr/>
          <a:lstStyle/>
          <a:p>
            <a:pPr algn="ctr"/>
            <a:r>
              <a:rPr lang="en-US" sz="4800" b="1" dirty="0" smtClean="0"/>
              <a:t>Failure</a:t>
            </a:r>
            <a:endParaRPr lang="en-US" sz="4800" b="1" dirty="0"/>
          </a:p>
        </p:txBody>
      </p:sp>
    </p:spTree>
    <p:extLst>
      <p:ext uri="{BB962C8B-B14F-4D97-AF65-F5344CB8AC3E}">
        <p14:creationId xmlns:p14="http://schemas.microsoft.com/office/powerpoint/2010/main" val="904282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479" y="642551"/>
            <a:ext cx="7595845" cy="5791200"/>
          </a:xfrm>
        </p:spPr>
        <p:txBody>
          <a:bodyPr>
            <a:normAutofit/>
          </a:bodyPr>
          <a:lstStyle/>
          <a:p>
            <a:pPr marL="0" indent="0">
              <a:buNone/>
            </a:pPr>
            <a:r>
              <a:rPr lang="en-US" sz="4000" dirty="0" smtClean="0"/>
              <a:t>Failure </a:t>
            </a:r>
            <a:r>
              <a:rPr lang="en-US" sz="4000" dirty="0"/>
              <a:t>should be our teacher, not our undertaker. Failure is delay, not defeat. It is a temporary detour, not a dead end. Failure is something we can avoid only by saying nothing, doing nothing, and being nothing</a:t>
            </a:r>
            <a:r>
              <a:rPr lang="en-US" sz="4000" dirty="0" smtClean="0"/>
              <a:t>.</a:t>
            </a:r>
            <a:r>
              <a:rPr lang="en-US" sz="4000" dirty="0"/>
              <a:t> </a:t>
            </a:r>
          </a:p>
          <a:p>
            <a:pPr marL="0" indent="0">
              <a:buNone/>
            </a:pPr>
            <a:r>
              <a:rPr lang="en-US" sz="1600" i="1" dirty="0" smtClean="0"/>
              <a:t>													--Denis </a:t>
            </a:r>
            <a:r>
              <a:rPr lang="en-US" sz="1600" i="1" dirty="0" err="1"/>
              <a:t>Waitley</a:t>
            </a:r>
            <a:endParaRPr lang="en-US" sz="1600" i="1" dirty="0"/>
          </a:p>
        </p:txBody>
      </p:sp>
      <p:pic>
        <p:nvPicPr>
          <p:cNvPr id="4" name="Picture 3"/>
          <p:cNvPicPr>
            <a:picLocks noChangeAspect="1"/>
          </p:cNvPicPr>
          <p:nvPr/>
        </p:nvPicPr>
        <p:blipFill>
          <a:blip r:embed="rId2"/>
          <a:stretch>
            <a:fillRect/>
          </a:stretch>
        </p:blipFill>
        <p:spPr>
          <a:xfrm>
            <a:off x="8559113" y="1408670"/>
            <a:ext cx="3323196" cy="4258962"/>
          </a:xfrm>
          <a:prstGeom prst="rect">
            <a:avLst/>
          </a:prstGeom>
        </p:spPr>
      </p:pic>
    </p:spTree>
    <p:extLst>
      <p:ext uri="{BB962C8B-B14F-4D97-AF65-F5344CB8AC3E}">
        <p14:creationId xmlns:p14="http://schemas.microsoft.com/office/powerpoint/2010/main" val="3790268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50449" y="768179"/>
            <a:ext cx="4396338" cy="576262"/>
          </a:xfrm>
        </p:spPr>
        <p:txBody>
          <a:bodyPr/>
          <a:lstStyle/>
          <a:p>
            <a:r>
              <a:rPr lang="en-US" dirty="0" smtClean="0"/>
              <a:t>ABJECT FAILURE:</a:t>
            </a:r>
            <a:endParaRPr lang="en-US" dirty="0"/>
          </a:p>
        </p:txBody>
      </p:sp>
      <p:sp>
        <p:nvSpPr>
          <p:cNvPr id="4" name="Content Placeholder 3"/>
          <p:cNvSpPr>
            <a:spLocks noGrp="1"/>
          </p:cNvSpPr>
          <p:nvPr>
            <p:ph sz="half" idx="2"/>
          </p:nvPr>
        </p:nvSpPr>
        <p:spPr>
          <a:xfrm>
            <a:off x="1243355" y="1379066"/>
            <a:ext cx="4396339" cy="3741738"/>
          </a:xfrm>
        </p:spPr>
        <p:txBody>
          <a:bodyPr/>
          <a:lstStyle/>
          <a:p>
            <a:r>
              <a:rPr lang="en-US" dirty="0" smtClean="0"/>
              <a:t>Catastrophic </a:t>
            </a:r>
          </a:p>
          <a:p>
            <a:r>
              <a:rPr lang="en-US" dirty="0" smtClean="0"/>
              <a:t>Unrecoverable </a:t>
            </a:r>
          </a:p>
          <a:p>
            <a:r>
              <a:rPr lang="en-US" dirty="0" smtClean="0"/>
              <a:t>Permanently Damaging </a:t>
            </a:r>
          </a:p>
          <a:p>
            <a:r>
              <a:rPr lang="en-US" dirty="0" smtClean="0"/>
              <a:t>Permanent Loss</a:t>
            </a:r>
            <a:endParaRPr lang="en-US" dirty="0"/>
          </a:p>
        </p:txBody>
      </p:sp>
      <p:sp>
        <p:nvSpPr>
          <p:cNvPr id="5" name="Text Placeholder 4"/>
          <p:cNvSpPr>
            <a:spLocks noGrp="1"/>
          </p:cNvSpPr>
          <p:nvPr>
            <p:ph type="body" sz="quarter" idx="3"/>
          </p:nvPr>
        </p:nvSpPr>
        <p:spPr>
          <a:xfrm>
            <a:off x="6776517" y="768179"/>
            <a:ext cx="4396339" cy="576262"/>
          </a:xfrm>
        </p:spPr>
        <p:txBody>
          <a:bodyPr/>
          <a:lstStyle/>
          <a:p>
            <a:r>
              <a:rPr lang="en-US" dirty="0" smtClean="0"/>
              <a:t>CVP FAILURE:</a:t>
            </a:r>
            <a:endParaRPr lang="en-US" dirty="0"/>
          </a:p>
        </p:txBody>
      </p:sp>
      <p:sp>
        <p:nvSpPr>
          <p:cNvPr id="6" name="Content Placeholder 5"/>
          <p:cNvSpPr>
            <a:spLocks noGrp="1"/>
          </p:cNvSpPr>
          <p:nvPr>
            <p:ph sz="quarter" idx="4"/>
          </p:nvPr>
        </p:nvSpPr>
        <p:spPr>
          <a:xfrm>
            <a:off x="6776517" y="1346114"/>
            <a:ext cx="4396339" cy="3741738"/>
          </a:xfrm>
        </p:spPr>
        <p:txBody>
          <a:bodyPr/>
          <a:lstStyle/>
          <a:p>
            <a:r>
              <a:rPr lang="en-US" dirty="0" smtClean="0"/>
              <a:t>Common </a:t>
            </a:r>
          </a:p>
          <a:p>
            <a:r>
              <a:rPr lang="en-US" dirty="0" smtClean="0"/>
              <a:t>Version (Evolved) </a:t>
            </a:r>
          </a:p>
          <a:p>
            <a:r>
              <a:rPr lang="en-US" dirty="0" smtClean="0"/>
              <a:t>Predicted </a:t>
            </a:r>
          </a:p>
          <a:p>
            <a:r>
              <a:rPr lang="en-US" dirty="0" smtClean="0"/>
              <a:t>Constructive </a:t>
            </a:r>
          </a:p>
          <a:p>
            <a:r>
              <a:rPr lang="en-US" dirty="0" smtClean="0"/>
              <a:t>Strategic </a:t>
            </a:r>
          </a:p>
          <a:p>
            <a:r>
              <a:rPr lang="en-US" dirty="0" smtClean="0"/>
              <a:t>Methodical/Intentional </a:t>
            </a:r>
          </a:p>
          <a:p>
            <a:endParaRPr lang="en-US" dirty="0"/>
          </a:p>
        </p:txBody>
      </p:sp>
      <p:pic>
        <p:nvPicPr>
          <p:cNvPr id="7" name="Picture 6"/>
          <p:cNvPicPr>
            <a:picLocks noChangeAspect="1"/>
          </p:cNvPicPr>
          <p:nvPr/>
        </p:nvPicPr>
        <p:blipFill>
          <a:blip r:embed="rId2"/>
          <a:stretch>
            <a:fillRect/>
          </a:stretch>
        </p:blipFill>
        <p:spPr>
          <a:xfrm>
            <a:off x="2899161" y="4028302"/>
            <a:ext cx="5313963" cy="2694374"/>
          </a:xfrm>
          <a:prstGeom prst="rect">
            <a:avLst/>
          </a:prstGeom>
        </p:spPr>
      </p:pic>
    </p:spTree>
    <p:extLst>
      <p:ext uri="{BB962C8B-B14F-4D97-AF65-F5344CB8AC3E}">
        <p14:creationId xmlns:p14="http://schemas.microsoft.com/office/powerpoint/2010/main" val="39861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62" dur="500"/>
                                        <p:tgtEl>
                                          <p:spTgt spid="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568" y="452718"/>
            <a:ext cx="9926285" cy="5795681"/>
          </a:xfrm>
        </p:spPr>
        <p:txBody>
          <a:bodyPr/>
          <a:lstStyle/>
          <a:p>
            <a:pPr marL="457200" indent="-457200">
              <a:buAutoNum type="arabicPeriod"/>
            </a:pPr>
            <a:r>
              <a:rPr lang="en-US" sz="3200" dirty="0" smtClean="0"/>
              <a:t>Learn from failure – individually and collectively </a:t>
            </a:r>
          </a:p>
          <a:p>
            <a:pPr marL="457200" indent="-457200">
              <a:buAutoNum type="arabicPeriod"/>
            </a:pPr>
            <a:endParaRPr lang="en-US" sz="3200" dirty="0" smtClean="0"/>
          </a:p>
          <a:p>
            <a:pPr marL="457200" indent="-457200">
              <a:buAutoNum type="arabicPeriod"/>
            </a:pPr>
            <a:r>
              <a:rPr lang="en-US" sz="3200" dirty="0" smtClean="0"/>
              <a:t>Identify the components that failed – STUDY THEM! </a:t>
            </a:r>
          </a:p>
          <a:p>
            <a:pPr marL="457200" indent="-457200">
              <a:buAutoNum type="arabicPeriod"/>
            </a:pPr>
            <a:endParaRPr lang="en-US" dirty="0" smtClean="0"/>
          </a:p>
          <a:p>
            <a:pPr marL="457200" indent="-457200">
              <a:buAutoNum type="arabicPeriod"/>
            </a:pPr>
            <a:r>
              <a:rPr lang="en-US" sz="3200" dirty="0" smtClean="0"/>
              <a:t>Make adjustments and try again.</a:t>
            </a:r>
          </a:p>
          <a:p>
            <a:pPr marL="457200" indent="-457200">
              <a:buAutoNum type="arabicPeriod"/>
            </a:pPr>
            <a:endParaRPr lang="en-US" dirty="0" smtClean="0"/>
          </a:p>
          <a:p>
            <a:pPr marL="457200" indent="-457200">
              <a:buAutoNum type="arabicPeriod"/>
            </a:pPr>
            <a:r>
              <a:rPr lang="en-US" sz="3200" dirty="0" smtClean="0"/>
              <a:t>Repeat the process. </a:t>
            </a:r>
            <a:endParaRPr lang="en-US" sz="3200" dirty="0"/>
          </a:p>
        </p:txBody>
      </p:sp>
      <p:pic>
        <p:nvPicPr>
          <p:cNvPr id="4" name="Picture 3"/>
          <p:cNvPicPr>
            <a:picLocks noChangeAspect="1"/>
          </p:cNvPicPr>
          <p:nvPr/>
        </p:nvPicPr>
        <p:blipFill>
          <a:blip r:embed="rId2"/>
          <a:stretch>
            <a:fillRect/>
          </a:stretch>
        </p:blipFill>
        <p:spPr>
          <a:xfrm>
            <a:off x="6823505" y="4392183"/>
            <a:ext cx="4838700" cy="2143125"/>
          </a:xfrm>
          <a:prstGeom prst="rect">
            <a:avLst/>
          </a:prstGeom>
          <a:ln>
            <a:noFill/>
          </a:ln>
          <a:effectLst>
            <a:softEdge rad="112500"/>
          </a:effectLst>
        </p:spPr>
      </p:pic>
    </p:spTree>
    <p:extLst>
      <p:ext uri="{BB962C8B-B14F-4D97-AF65-F5344CB8AC3E}">
        <p14:creationId xmlns:p14="http://schemas.microsoft.com/office/powerpoint/2010/main" val="3518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351755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4"/>
            <a:ext cx="8825657" cy="960624"/>
          </a:xfrm>
        </p:spPr>
        <p:txBody>
          <a:bodyPr/>
          <a:lstStyle/>
          <a:p>
            <a:pPr algn="ctr"/>
            <a:r>
              <a:rPr lang="en-US" b="1" dirty="0" smtClean="0"/>
              <a:t>Initiative and Creativity </a:t>
            </a:r>
            <a:endParaRPr lang="en-US" b="1" dirty="0"/>
          </a:p>
        </p:txBody>
      </p:sp>
    </p:spTree>
    <p:extLst>
      <p:ext uri="{BB962C8B-B14F-4D97-AF65-F5344CB8AC3E}">
        <p14:creationId xmlns:p14="http://schemas.microsoft.com/office/powerpoint/2010/main" val="3467558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831" y="1733149"/>
            <a:ext cx="7000503" cy="3275456"/>
          </a:xfrm>
        </p:spPr>
        <p:txBody>
          <a:bodyPr/>
          <a:lstStyle/>
          <a:p>
            <a:r>
              <a:rPr lang="en-US" dirty="0" smtClean="0"/>
              <a:t>Curiosity </a:t>
            </a:r>
            <a:r>
              <a:rPr lang="en-US" dirty="0"/>
              <a:t>about life in all of its aspects, I think, is still the secret of great creative </a:t>
            </a:r>
            <a:r>
              <a:rPr lang="en-US" dirty="0" smtClean="0"/>
              <a:t>people. </a:t>
            </a:r>
            <a:br>
              <a:rPr lang="en-US" dirty="0" smtClean="0"/>
            </a:br>
            <a:r>
              <a:rPr lang="en-US" dirty="0" smtClean="0"/>
              <a:t>												</a:t>
            </a:r>
            <a:r>
              <a:rPr lang="en-US" sz="1600" dirty="0" smtClean="0"/>
              <a:t>--Leo </a:t>
            </a:r>
            <a:r>
              <a:rPr lang="en-US" sz="1600" dirty="0"/>
              <a:t>Burnett</a:t>
            </a:r>
          </a:p>
        </p:txBody>
      </p:sp>
      <p:pic>
        <p:nvPicPr>
          <p:cNvPr id="4" name="Picture 3"/>
          <p:cNvPicPr>
            <a:picLocks noChangeAspect="1"/>
          </p:cNvPicPr>
          <p:nvPr/>
        </p:nvPicPr>
        <p:blipFill>
          <a:blip r:embed="rId2"/>
          <a:stretch>
            <a:fillRect/>
          </a:stretch>
        </p:blipFill>
        <p:spPr>
          <a:xfrm>
            <a:off x="8796464" y="1853513"/>
            <a:ext cx="2851837" cy="4341341"/>
          </a:xfrm>
          <a:prstGeom prst="rect">
            <a:avLst/>
          </a:prstGeom>
        </p:spPr>
      </p:pic>
    </p:spTree>
    <p:extLst>
      <p:ext uri="{BB962C8B-B14F-4D97-AF65-F5344CB8AC3E}">
        <p14:creationId xmlns:p14="http://schemas.microsoft.com/office/powerpoint/2010/main" val="25885682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2180" y="311750"/>
            <a:ext cx="5429250" cy="2609850"/>
          </a:xfrm>
          <a:prstGeom prst="rect">
            <a:avLst/>
          </a:prstGeom>
        </p:spPr>
      </p:pic>
      <p:pic>
        <p:nvPicPr>
          <p:cNvPr id="3" name="Picture 2"/>
          <p:cNvPicPr>
            <a:picLocks noChangeAspect="1"/>
          </p:cNvPicPr>
          <p:nvPr/>
        </p:nvPicPr>
        <p:blipFill>
          <a:blip r:embed="rId3"/>
          <a:stretch>
            <a:fillRect/>
          </a:stretch>
        </p:blipFill>
        <p:spPr>
          <a:xfrm>
            <a:off x="2922179" y="3304747"/>
            <a:ext cx="5429251" cy="3326712"/>
          </a:xfrm>
          <a:prstGeom prst="rect">
            <a:avLst/>
          </a:prstGeom>
        </p:spPr>
      </p:pic>
    </p:spTree>
    <p:extLst>
      <p:ext uri="{BB962C8B-B14F-4D97-AF65-F5344CB8AC3E}">
        <p14:creationId xmlns:p14="http://schemas.microsoft.com/office/powerpoint/2010/main" val="3903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531680" y="1190367"/>
            <a:ext cx="4396339" cy="3741738"/>
          </a:xfrm>
        </p:spPr>
        <p:txBody>
          <a:bodyPr/>
          <a:lstStyle/>
          <a:p>
            <a:r>
              <a:rPr lang="en-US" dirty="0" smtClean="0"/>
              <a:t>Feed the drive… </a:t>
            </a:r>
          </a:p>
          <a:p>
            <a:endParaRPr lang="en-US" dirty="0" smtClean="0"/>
          </a:p>
          <a:p>
            <a:r>
              <a:rPr lang="en-US" dirty="0" smtClean="0"/>
              <a:t>Challenge new perspective… </a:t>
            </a:r>
          </a:p>
          <a:p>
            <a:endParaRPr lang="en-US" dirty="0" smtClean="0"/>
          </a:p>
          <a:p>
            <a:r>
              <a:rPr lang="en-US" dirty="0" smtClean="0"/>
              <a:t>Be part of the TEAM…</a:t>
            </a:r>
          </a:p>
          <a:p>
            <a:endParaRPr lang="en-US" dirty="0" smtClean="0"/>
          </a:p>
          <a:p>
            <a:r>
              <a:rPr lang="en-US" dirty="0" smtClean="0"/>
              <a:t>Silence is Golden…</a:t>
            </a:r>
          </a:p>
          <a:p>
            <a:endParaRPr lang="en-US" dirty="0" smtClean="0"/>
          </a:p>
          <a:p>
            <a:r>
              <a:rPr lang="en-US" dirty="0" smtClean="0"/>
              <a:t>Build up…</a:t>
            </a:r>
            <a:endParaRPr lang="en-US" dirty="0"/>
          </a:p>
        </p:txBody>
      </p:sp>
      <p:sp>
        <p:nvSpPr>
          <p:cNvPr id="6" name="Content Placeholder 5"/>
          <p:cNvSpPr>
            <a:spLocks noGrp="1"/>
          </p:cNvSpPr>
          <p:nvPr>
            <p:ph sz="quarter" idx="4"/>
          </p:nvPr>
        </p:nvSpPr>
        <p:spPr>
          <a:xfrm>
            <a:off x="6873695" y="1190367"/>
            <a:ext cx="4396339" cy="3741738"/>
          </a:xfrm>
        </p:spPr>
        <p:txBody>
          <a:bodyPr/>
          <a:lstStyle/>
          <a:p>
            <a:r>
              <a:rPr lang="en-US" dirty="0" smtClean="0"/>
              <a:t>Overly critical…</a:t>
            </a:r>
          </a:p>
          <a:p>
            <a:pPr marL="0" indent="0">
              <a:buNone/>
            </a:pPr>
            <a:endParaRPr lang="en-US" dirty="0" smtClean="0"/>
          </a:p>
          <a:p>
            <a:r>
              <a:rPr lang="en-US" dirty="0" smtClean="0"/>
              <a:t>“My way or the highway…”</a:t>
            </a:r>
          </a:p>
          <a:p>
            <a:endParaRPr lang="en-US" dirty="0" smtClean="0"/>
          </a:p>
          <a:p>
            <a:r>
              <a:rPr lang="en-US" dirty="0" smtClean="0"/>
              <a:t>On the outside looking in…</a:t>
            </a:r>
          </a:p>
          <a:p>
            <a:endParaRPr lang="en-US" dirty="0" smtClean="0"/>
          </a:p>
          <a:p>
            <a:r>
              <a:rPr lang="en-US" dirty="0" smtClean="0"/>
              <a:t>More talking than listening…</a:t>
            </a:r>
          </a:p>
          <a:p>
            <a:endParaRPr lang="en-US" dirty="0" smtClean="0"/>
          </a:p>
          <a:p>
            <a:r>
              <a:rPr lang="en-US" dirty="0" smtClean="0"/>
              <a:t>Tear down…</a:t>
            </a:r>
            <a:endParaRPr lang="en-US" dirty="0"/>
          </a:p>
        </p:txBody>
      </p:sp>
      <p:pic>
        <p:nvPicPr>
          <p:cNvPr id="7" name="Picture 6"/>
          <p:cNvPicPr>
            <a:picLocks noChangeAspect="1"/>
          </p:cNvPicPr>
          <p:nvPr/>
        </p:nvPicPr>
        <p:blipFill>
          <a:blip r:embed="rId2"/>
          <a:stretch>
            <a:fillRect/>
          </a:stretch>
        </p:blipFill>
        <p:spPr>
          <a:xfrm>
            <a:off x="3333696" y="4932105"/>
            <a:ext cx="4972050" cy="1753372"/>
          </a:xfrm>
          <a:prstGeom prst="rect">
            <a:avLst/>
          </a:prstGeom>
        </p:spPr>
      </p:pic>
    </p:spTree>
    <p:extLst>
      <p:ext uri="{BB962C8B-B14F-4D97-AF65-F5344CB8AC3E}">
        <p14:creationId xmlns:p14="http://schemas.microsoft.com/office/powerpoint/2010/main" val="174199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randombar(horizontal)">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randombar(horizontal)">
                                      <p:cBhvr>
                                        <p:cTn id="5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2584" y="1304005"/>
            <a:ext cx="3956647" cy="48101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p:cNvPicPr>
            <a:picLocks noChangeAspect="1"/>
          </p:cNvPicPr>
          <p:nvPr/>
        </p:nvPicPr>
        <p:blipFill>
          <a:blip r:embed="rId3"/>
          <a:stretch>
            <a:fillRect/>
          </a:stretch>
        </p:blipFill>
        <p:spPr>
          <a:xfrm>
            <a:off x="2465378" y="3212218"/>
            <a:ext cx="951058" cy="993734"/>
          </a:xfrm>
          <a:prstGeom prst="rect">
            <a:avLst/>
          </a:prstGeom>
        </p:spPr>
      </p:pic>
      <p:pic>
        <p:nvPicPr>
          <p:cNvPr id="4" name="Picture 3"/>
          <p:cNvPicPr>
            <a:picLocks noChangeAspect="1"/>
          </p:cNvPicPr>
          <p:nvPr/>
        </p:nvPicPr>
        <p:blipFill>
          <a:blip r:embed="rId4"/>
          <a:stretch>
            <a:fillRect/>
          </a:stretch>
        </p:blipFill>
        <p:spPr>
          <a:xfrm>
            <a:off x="6239712" y="1046205"/>
            <a:ext cx="4688230" cy="5346358"/>
          </a:xfrm>
          <a:prstGeom prst="rect">
            <a:avLst/>
          </a:prstGeom>
        </p:spPr>
      </p:pic>
    </p:spTree>
    <p:extLst>
      <p:ext uri="{BB962C8B-B14F-4D97-AF65-F5344CB8AC3E}">
        <p14:creationId xmlns:p14="http://schemas.microsoft.com/office/powerpoint/2010/main" val="160690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92544"/>
          </a:xfrm>
          <a:prstGeom prst="rect">
            <a:avLst/>
          </a:prstGeom>
        </p:spPr>
      </p:pic>
    </p:spTree>
    <p:extLst>
      <p:ext uri="{BB962C8B-B14F-4D97-AF65-F5344CB8AC3E}">
        <p14:creationId xmlns:p14="http://schemas.microsoft.com/office/powerpoint/2010/main" val="129161791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3323" y="1612557"/>
            <a:ext cx="8825658" cy="2160373"/>
          </a:xfrm>
        </p:spPr>
        <p:txBody>
          <a:bodyPr/>
          <a:lstStyle/>
          <a:p>
            <a:r>
              <a:rPr lang="en-US" sz="4000" b="1" dirty="0" smtClean="0"/>
              <a:t>Library Narrative &amp; Communication </a:t>
            </a:r>
            <a:endParaRPr lang="en-US" sz="4000" b="1" dirty="0"/>
          </a:p>
        </p:txBody>
      </p:sp>
    </p:spTree>
    <p:extLst>
      <p:ext uri="{BB962C8B-B14F-4D97-AF65-F5344CB8AC3E}">
        <p14:creationId xmlns:p14="http://schemas.microsoft.com/office/powerpoint/2010/main" val="3625030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4209" y="2279822"/>
            <a:ext cx="5773067" cy="3329581"/>
          </a:xfrm>
        </p:spPr>
        <p:txBody>
          <a:bodyPr/>
          <a:lstStyle/>
          <a:p>
            <a:r>
              <a:rPr lang="en-US" sz="1800" dirty="0"/>
              <a:t>“And on the subject of burning books: I want to congratulate librarians, not famous for their physical strength or their powerful political connections or their great wealth, who, all over this country, have staunchly resisted anti-democratic bullies who have tried to remove certain books from their shelves, and have refused to reveal to thought police the names of persons who have checked out those titles.</a:t>
            </a:r>
            <a:br>
              <a:rPr lang="en-US" sz="1800" dirty="0"/>
            </a:br>
            <a:r>
              <a:rPr lang="en-US" sz="1800" dirty="0"/>
              <a:t/>
            </a:r>
            <a:br>
              <a:rPr lang="en-US" sz="1800" dirty="0"/>
            </a:br>
            <a:r>
              <a:rPr lang="en-US" sz="1800" dirty="0"/>
              <a:t>So the America I loved still exists, if not in the White House or the Supreme Court or the Senate or the House of Representatives or the media. The America I love still exists at the front desks of our public libraries</a:t>
            </a:r>
            <a:r>
              <a:rPr lang="en-US" sz="1800" dirty="0" smtClean="0"/>
              <a:t>.”</a:t>
            </a:r>
            <a:br>
              <a:rPr lang="en-US" sz="1800" dirty="0" smtClean="0"/>
            </a:br>
            <a:r>
              <a:rPr lang="en-US" sz="1800" dirty="0" smtClean="0"/>
              <a:t>                                                               </a:t>
            </a:r>
            <a:r>
              <a:rPr lang="en-US" sz="1600" dirty="0" smtClean="0"/>
              <a:t>--Kurt Vonnegut </a:t>
            </a:r>
            <a:endParaRPr lang="en-US" sz="1600" dirty="0"/>
          </a:p>
        </p:txBody>
      </p:sp>
      <p:pic>
        <p:nvPicPr>
          <p:cNvPr id="4" name="Picture 3"/>
          <p:cNvPicPr>
            <a:picLocks noChangeAspect="1"/>
          </p:cNvPicPr>
          <p:nvPr/>
        </p:nvPicPr>
        <p:blipFill>
          <a:blip r:embed="rId2"/>
          <a:stretch>
            <a:fillRect/>
          </a:stretch>
        </p:blipFill>
        <p:spPr>
          <a:xfrm>
            <a:off x="6966636" y="1870761"/>
            <a:ext cx="4776785" cy="3179033"/>
          </a:xfrm>
          <a:prstGeom prst="rect">
            <a:avLst/>
          </a:prstGeom>
        </p:spPr>
      </p:pic>
    </p:spTree>
    <p:extLst>
      <p:ext uri="{BB962C8B-B14F-4D97-AF65-F5344CB8AC3E}">
        <p14:creationId xmlns:p14="http://schemas.microsoft.com/office/powerpoint/2010/main" val="3752336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64190"/>
          </a:xfrm>
        </p:spPr>
        <p:txBody>
          <a:bodyPr/>
          <a:lstStyle/>
          <a:p>
            <a:r>
              <a:rPr lang="en-US" dirty="0" smtClean="0"/>
              <a:t>Creating a Library Narrative…</a:t>
            </a:r>
            <a:endParaRPr lang="en-US" dirty="0"/>
          </a:p>
        </p:txBody>
      </p:sp>
      <p:sp>
        <p:nvSpPr>
          <p:cNvPr id="4" name="Content Placeholder 3"/>
          <p:cNvSpPr>
            <a:spLocks noGrp="1"/>
          </p:cNvSpPr>
          <p:nvPr>
            <p:ph sz="half" idx="2"/>
          </p:nvPr>
        </p:nvSpPr>
        <p:spPr>
          <a:xfrm>
            <a:off x="716134" y="1474573"/>
            <a:ext cx="4396339" cy="4921808"/>
          </a:xfrm>
        </p:spPr>
        <p:txBody>
          <a:bodyPr>
            <a:normAutofit fontScale="92500" lnSpcReduction="20000"/>
          </a:bodyPr>
          <a:lstStyle/>
          <a:p>
            <a:r>
              <a:rPr lang="en-US" dirty="0" smtClean="0"/>
              <a:t>Who are </a:t>
            </a:r>
            <a:r>
              <a:rPr lang="en-US" b="1" u="sng" dirty="0" smtClean="0"/>
              <a:t>you</a:t>
            </a:r>
            <a:r>
              <a:rPr lang="en-US" dirty="0" smtClean="0"/>
              <a:t> as a Leader?</a:t>
            </a:r>
          </a:p>
          <a:p>
            <a:endParaRPr lang="en-US" dirty="0" smtClean="0"/>
          </a:p>
          <a:p>
            <a:r>
              <a:rPr lang="en-US" dirty="0" smtClean="0"/>
              <a:t>What is the </a:t>
            </a:r>
            <a:r>
              <a:rPr lang="en-US" b="1" u="sng" dirty="0" smtClean="0"/>
              <a:t>identity</a:t>
            </a:r>
            <a:r>
              <a:rPr lang="en-US" dirty="0" smtClean="0"/>
              <a:t> of your </a:t>
            </a:r>
            <a:r>
              <a:rPr lang="en-US" b="1" u="sng" dirty="0" smtClean="0"/>
              <a:t>community</a:t>
            </a:r>
            <a:r>
              <a:rPr lang="en-US" dirty="0" smtClean="0"/>
              <a:t>?</a:t>
            </a:r>
          </a:p>
          <a:p>
            <a:endParaRPr lang="en-US" dirty="0" smtClean="0"/>
          </a:p>
          <a:p>
            <a:r>
              <a:rPr lang="en-US" dirty="0" smtClean="0"/>
              <a:t>What are the </a:t>
            </a:r>
            <a:r>
              <a:rPr lang="en-US" b="1" u="sng" dirty="0" smtClean="0"/>
              <a:t>needs</a:t>
            </a:r>
            <a:r>
              <a:rPr lang="en-US" dirty="0" smtClean="0"/>
              <a:t> of your </a:t>
            </a:r>
            <a:r>
              <a:rPr lang="en-US" b="1" u="sng" dirty="0" smtClean="0"/>
              <a:t>community</a:t>
            </a:r>
            <a:r>
              <a:rPr lang="en-US" dirty="0" smtClean="0"/>
              <a:t>? </a:t>
            </a:r>
          </a:p>
          <a:p>
            <a:endParaRPr lang="en-US" dirty="0" smtClean="0"/>
          </a:p>
          <a:p>
            <a:r>
              <a:rPr lang="en-US" dirty="0" smtClean="0"/>
              <a:t>What is the </a:t>
            </a:r>
            <a:r>
              <a:rPr lang="en-US" b="1" u="sng" dirty="0" smtClean="0"/>
              <a:t>expertise</a:t>
            </a:r>
            <a:r>
              <a:rPr lang="en-US" dirty="0" smtClean="0"/>
              <a:t> of your </a:t>
            </a:r>
            <a:r>
              <a:rPr lang="en-US" b="1" u="sng" dirty="0" smtClean="0"/>
              <a:t>staff</a:t>
            </a:r>
            <a:r>
              <a:rPr lang="en-US" dirty="0" smtClean="0"/>
              <a:t>?</a:t>
            </a:r>
          </a:p>
          <a:p>
            <a:endParaRPr lang="en-US" dirty="0" smtClean="0"/>
          </a:p>
          <a:p>
            <a:r>
              <a:rPr lang="en-US" b="1" u="sng" dirty="0" smtClean="0"/>
              <a:t>Short-term</a:t>
            </a:r>
            <a:r>
              <a:rPr lang="en-US" dirty="0" smtClean="0"/>
              <a:t> vs. </a:t>
            </a:r>
            <a:r>
              <a:rPr lang="en-US" b="1" u="sng" dirty="0" smtClean="0"/>
              <a:t>Long-term</a:t>
            </a:r>
            <a:r>
              <a:rPr lang="en-US" dirty="0" smtClean="0"/>
              <a:t>…</a:t>
            </a:r>
          </a:p>
          <a:p>
            <a:endParaRPr lang="en-US" dirty="0" smtClean="0"/>
          </a:p>
          <a:p>
            <a:r>
              <a:rPr lang="en-US" b="1" u="sng" dirty="0" smtClean="0"/>
              <a:t>Financials</a:t>
            </a:r>
            <a:r>
              <a:rPr lang="en-US" dirty="0" smtClean="0"/>
              <a:t>…</a:t>
            </a:r>
          </a:p>
          <a:p>
            <a:endParaRPr lang="en-US" dirty="0"/>
          </a:p>
          <a:p>
            <a:r>
              <a:rPr lang="en-US" dirty="0" smtClean="0"/>
              <a:t>Who has </a:t>
            </a:r>
            <a:r>
              <a:rPr lang="en-US" b="1" u="sng" dirty="0" smtClean="0"/>
              <a:t>input</a:t>
            </a:r>
            <a:r>
              <a:rPr lang="en-US" dirty="0" smtClean="0"/>
              <a:t>? </a:t>
            </a:r>
          </a:p>
          <a:p>
            <a:endParaRPr lang="en-US" dirty="0"/>
          </a:p>
        </p:txBody>
      </p:sp>
      <p:pic>
        <p:nvPicPr>
          <p:cNvPr id="7" name="Content Placeholder 6"/>
          <p:cNvPicPr>
            <a:picLocks noGrp="1" noChangeAspect="1"/>
          </p:cNvPicPr>
          <p:nvPr>
            <p:ph sz="quarter" idx="4"/>
          </p:nvPr>
        </p:nvPicPr>
        <p:blipFill>
          <a:blip r:embed="rId2"/>
          <a:stretch>
            <a:fillRect/>
          </a:stretch>
        </p:blipFill>
        <p:spPr>
          <a:xfrm>
            <a:off x="5588771" y="1569319"/>
            <a:ext cx="5902929" cy="45102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505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randombar(horizontal)">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randombar(horizontal)">
                                      <p:cBhvr>
                                        <p:cTn id="37" dur="500"/>
                                        <p:tgtEl>
                                          <p:spTgt spid="4">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03312" y="716692"/>
            <a:ext cx="4396339" cy="5539646"/>
          </a:xfrm>
        </p:spPr>
        <p:txBody>
          <a:bodyPr>
            <a:normAutofit fontScale="92500" lnSpcReduction="20000"/>
          </a:bodyPr>
          <a:lstStyle/>
          <a:p>
            <a:r>
              <a:rPr lang="en-US" dirty="0" smtClean="0"/>
              <a:t>Clear. Complete. Concise. </a:t>
            </a:r>
          </a:p>
          <a:p>
            <a:endParaRPr lang="en-US" dirty="0" smtClean="0"/>
          </a:p>
          <a:p>
            <a:r>
              <a:rPr lang="en-US" dirty="0" smtClean="0"/>
              <a:t>When not to communicate…</a:t>
            </a:r>
          </a:p>
          <a:p>
            <a:endParaRPr lang="en-US" dirty="0" smtClean="0"/>
          </a:p>
          <a:p>
            <a:r>
              <a:rPr lang="en-US" dirty="0" smtClean="0"/>
              <a:t>Be available…</a:t>
            </a:r>
          </a:p>
          <a:p>
            <a:endParaRPr lang="en-US" dirty="0" smtClean="0"/>
          </a:p>
          <a:p>
            <a:r>
              <a:rPr lang="en-US" dirty="0" smtClean="0"/>
              <a:t>Solve problems, don’t be part of them…</a:t>
            </a:r>
          </a:p>
          <a:p>
            <a:endParaRPr lang="en-US" dirty="0" smtClean="0"/>
          </a:p>
          <a:p>
            <a:r>
              <a:rPr lang="en-US" dirty="0" smtClean="0"/>
              <a:t>Give examples…</a:t>
            </a:r>
          </a:p>
          <a:p>
            <a:endParaRPr lang="en-US" dirty="0" smtClean="0"/>
          </a:p>
          <a:p>
            <a:r>
              <a:rPr lang="en-US" dirty="0" smtClean="0"/>
              <a:t>Be consistent! </a:t>
            </a:r>
          </a:p>
          <a:p>
            <a:endParaRPr lang="en-US" dirty="0" smtClean="0"/>
          </a:p>
          <a:p>
            <a:r>
              <a:rPr lang="en-US" dirty="0" smtClean="0"/>
              <a:t>Understand each personality…</a:t>
            </a:r>
          </a:p>
          <a:p>
            <a:endParaRPr lang="en-US" dirty="0" smtClean="0"/>
          </a:p>
          <a:p>
            <a:r>
              <a:rPr lang="en-US" dirty="0" smtClean="0"/>
              <a:t>Create the environment…</a:t>
            </a:r>
          </a:p>
          <a:p>
            <a:endParaRPr lang="en-US" dirty="0"/>
          </a:p>
        </p:txBody>
      </p:sp>
      <p:pic>
        <p:nvPicPr>
          <p:cNvPr id="7" name="Picture 6"/>
          <p:cNvPicPr>
            <a:picLocks noChangeAspect="1"/>
          </p:cNvPicPr>
          <p:nvPr/>
        </p:nvPicPr>
        <p:blipFill>
          <a:blip r:embed="rId2"/>
          <a:stretch>
            <a:fillRect/>
          </a:stretch>
        </p:blipFill>
        <p:spPr>
          <a:xfrm>
            <a:off x="5371070" y="1898017"/>
            <a:ext cx="6380206" cy="31769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734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randombar(horizontal)">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randombar(horizontal)">
                                      <p:cBhvr>
                                        <p:cTn id="37" dur="500"/>
                                        <p:tgtEl>
                                          <p:spTgt spid="4">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14" end="14"/>
                                            </p:txEl>
                                          </p:spTgt>
                                        </p:tgtEl>
                                        <p:attrNameLst>
                                          <p:attrName>style.visibility</p:attrName>
                                        </p:attrNameLst>
                                      </p:cBhvr>
                                      <p:to>
                                        <p:strVal val="visible"/>
                                      </p:to>
                                    </p:set>
                                    <p:animEffect transition="in" filter="randombar(horizontal)">
                                      <p:cBhvr>
                                        <p:cTn id="42" dur="500"/>
                                        <p:tgtEl>
                                          <p:spTgt spid="4">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604" y="1079158"/>
            <a:ext cx="8825658" cy="4612624"/>
          </a:xfrm>
        </p:spPr>
        <p:txBody>
          <a:bodyPr/>
          <a:lstStyle/>
          <a:p>
            <a:r>
              <a:rPr lang="en-US" sz="3200" dirty="0" smtClean="0"/>
              <a:t>My 3 Rules…</a:t>
            </a:r>
            <a:br>
              <a:rPr lang="en-US" sz="3200" dirty="0" smtClean="0"/>
            </a:br>
            <a:r>
              <a:rPr lang="en-US" sz="3200" dirty="0" smtClean="0"/>
              <a:t/>
            </a:r>
            <a:br>
              <a:rPr lang="en-US" sz="3200" dirty="0" smtClean="0"/>
            </a:br>
            <a:r>
              <a:rPr lang="en-US" sz="3200" dirty="0" smtClean="0"/>
              <a:t>1. Take care of self…</a:t>
            </a:r>
            <a:br>
              <a:rPr lang="en-US" sz="3200" dirty="0" smtClean="0"/>
            </a:br>
            <a:r>
              <a:rPr lang="en-US" sz="3200" dirty="0" smtClean="0"/>
              <a:t/>
            </a:r>
            <a:br>
              <a:rPr lang="en-US" sz="3200" dirty="0" smtClean="0"/>
            </a:br>
            <a:r>
              <a:rPr lang="en-US" sz="3200" dirty="0"/>
              <a:t/>
            </a:r>
            <a:br>
              <a:rPr lang="en-US" sz="3200" dirty="0"/>
            </a:br>
            <a:r>
              <a:rPr lang="en-US" sz="3200" dirty="0" smtClean="0"/>
              <a:t>2. Take care of family…</a:t>
            </a:r>
            <a:br>
              <a:rPr lang="en-US" sz="3200" dirty="0" smtClean="0"/>
            </a:br>
            <a:r>
              <a:rPr lang="en-US" sz="3200" dirty="0" smtClean="0"/>
              <a:t/>
            </a:r>
            <a:br>
              <a:rPr lang="en-US" sz="3200" dirty="0" smtClean="0"/>
            </a:br>
            <a:r>
              <a:rPr lang="en-US" sz="3200" dirty="0"/>
              <a:t/>
            </a:r>
            <a:br>
              <a:rPr lang="en-US" sz="3200" dirty="0"/>
            </a:br>
            <a:r>
              <a:rPr lang="en-US" sz="3200" dirty="0" smtClean="0"/>
              <a:t>3. Honor of the culture of respect…</a:t>
            </a:r>
            <a:endParaRPr lang="en-US" sz="3200" dirty="0"/>
          </a:p>
        </p:txBody>
      </p:sp>
      <p:pic>
        <p:nvPicPr>
          <p:cNvPr id="4" name="Picture 3"/>
          <p:cNvPicPr>
            <a:picLocks noChangeAspect="1"/>
          </p:cNvPicPr>
          <p:nvPr/>
        </p:nvPicPr>
        <p:blipFill>
          <a:blip r:embed="rId2"/>
          <a:stretch>
            <a:fillRect/>
          </a:stretch>
        </p:blipFill>
        <p:spPr>
          <a:xfrm>
            <a:off x="7491370" y="1659643"/>
            <a:ext cx="3819181" cy="34516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82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880" y="1276439"/>
            <a:ext cx="5092906" cy="3157151"/>
          </a:xfrm>
        </p:spPr>
        <p:txBody>
          <a:bodyPr>
            <a:normAutofit fontScale="90000"/>
          </a:bodyPr>
          <a:lstStyle/>
          <a:p>
            <a:r>
              <a:rPr lang="en-US" b="1" dirty="0" smtClean="0"/>
              <a:t>Be Bold.</a:t>
            </a:r>
            <a:r>
              <a:rPr lang="en-US" dirty="0" smtClean="0"/>
              <a:t/>
            </a:r>
            <a:br>
              <a:rPr lang="en-US" dirty="0" smtClean="0"/>
            </a:br>
            <a:r>
              <a:rPr lang="en-US" dirty="0" smtClean="0"/>
              <a:t/>
            </a:r>
            <a:br>
              <a:rPr lang="en-US" dirty="0" smtClean="0"/>
            </a:br>
            <a:r>
              <a:rPr lang="en-US" b="1" dirty="0" smtClean="0"/>
              <a:t>Be Innovative.</a:t>
            </a:r>
            <a:r>
              <a:rPr lang="en-US" dirty="0" smtClean="0"/>
              <a:t/>
            </a:r>
            <a:br>
              <a:rPr lang="en-US" dirty="0" smtClean="0"/>
            </a:br>
            <a:r>
              <a:rPr lang="en-US" dirty="0" smtClean="0"/>
              <a:t/>
            </a:r>
            <a:br>
              <a:rPr lang="en-US" dirty="0" smtClean="0"/>
            </a:br>
            <a:r>
              <a:rPr lang="en-US" b="1" dirty="0" smtClean="0"/>
              <a:t>Be fearless.</a:t>
            </a:r>
            <a:r>
              <a:rPr lang="en-US" dirty="0" smtClean="0"/>
              <a:t/>
            </a:r>
            <a:br>
              <a:rPr lang="en-US" dirty="0" smtClean="0"/>
            </a:br>
            <a:r>
              <a:rPr lang="en-US" dirty="0"/>
              <a:t/>
            </a:r>
            <a:br>
              <a:rPr lang="en-US" dirty="0"/>
            </a:br>
            <a:r>
              <a:rPr lang="en-US" b="1" dirty="0" smtClean="0"/>
              <a:t>Change is inevitable…</a:t>
            </a:r>
            <a:endParaRPr lang="en-US" b="1" dirty="0"/>
          </a:p>
        </p:txBody>
      </p:sp>
      <p:sp>
        <p:nvSpPr>
          <p:cNvPr id="4" name="Text Placeholder 3"/>
          <p:cNvSpPr>
            <a:spLocks noGrp="1"/>
          </p:cNvSpPr>
          <p:nvPr>
            <p:ph type="body" sz="half" idx="2"/>
          </p:nvPr>
        </p:nvSpPr>
        <p:spPr>
          <a:xfrm>
            <a:off x="494880" y="4926227"/>
            <a:ext cx="5084979" cy="1371600"/>
          </a:xfrm>
        </p:spPr>
        <p:txBody>
          <a:bodyPr/>
          <a:lstStyle/>
          <a:p>
            <a:r>
              <a:rPr lang="en-US" i="1" dirty="0"/>
              <a:t>“Change will not come if we wait for some other person or some other time. We are the ones we’ve been waiting for. We are the change that we seek.” </a:t>
            </a:r>
            <a:endParaRPr lang="en-US" i="1" dirty="0" smtClean="0"/>
          </a:p>
          <a:p>
            <a:r>
              <a:rPr lang="en-US" i="1" dirty="0"/>
              <a:t> </a:t>
            </a:r>
            <a:r>
              <a:rPr lang="en-US" i="1" dirty="0" smtClean="0"/>
              <a:t>                                                                  – </a:t>
            </a:r>
            <a:r>
              <a:rPr lang="en-US" i="1" dirty="0"/>
              <a:t>Barack Obama</a:t>
            </a:r>
            <a:endParaRPr lang="en-US" dirty="0"/>
          </a:p>
          <a:p>
            <a:endParaRPr lang="en-US" dirty="0"/>
          </a:p>
        </p:txBody>
      </p:sp>
      <p:pic>
        <p:nvPicPr>
          <p:cNvPr id="7" name="Picture 6"/>
          <p:cNvPicPr>
            <a:picLocks noChangeAspect="1"/>
          </p:cNvPicPr>
          <p:nvPr/>
        </p:nvPicPr>
        <p:blipFill>
          <a:blip r:embed="rId2"/>
          <a:stretch>
            <a:fillRect/>
          </a:stretch>
        </p:blipFill>
        <p:spPr>
          <a:xfrm>
            <a:off x="5939470" y="1276439"/>
            <a:ext cx="5980694" cy="3956647"/>
          </a:xfrm>
          <a:prstGeom prst="rect">
            <a:avLst/>
          </a:prstGeom>
        </p:spPr>
      </p:pic>
    </p:spTree>
    <p:extLst>
      <p:ext uri="{BB962C8B-B14F-4D97-AF65-F5344CB8AC3E}">
        <p14:creationId xmlns:p14="http://schemas.microsoft.com/office/powerpoint/2010/main" val="364453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4178470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Presentation:</a:t>
            </a:r>
            <a:endParaRPr lang="en-US" dirty="0"/>
          </a:p>
        </p:txBody>
      </p:sp>
      <p:sp>
        <p:nvSpPr>
          <p:cNvPr id="3" name="Content Placeholder 2"/>
          <p:cNvSpPr>
            <a:spLocks noGrp="1"/>
          </p:cNvSpPr>
          <p:nvPr>
            <p:ph idx="1"/>
          </p:nvPr>
        </p:nvSpPr>
        <p:spPr>
          <a:xfrm>
            <a:off x="551377" y="1739879"/>
            <a:ext cx="10874505" cy="4195481"/>
          </a:xfrm>
        </p:spPr>
        <p:txBody>
          <a:bodyPr>
            <a:noAutofit/>
          </a:bodyPr>
          <a:lstStyle/>
          <a:p>
            <a:pPr marL="457200" lvl="1" indent="0">
              <a:buNone/>
            </a:pPr>
            <a:r>
              <a:rPr lang="en-US" sz="4400" dirty="0" smtClean="0"/>
              <a:t>1. Accountability and Expectations </a:t>
            </a:r>
          </a:p>
          <a:p>
            <a:pPr marL="457200" lvl="1" indent="0">
              <a:buNone/>
            </a:pPr>
            <a:r>
              <a:rPr lang="en-US" sz="4400" dirty="0" smtClean="0"/>
              <a:t>2. Failure</a:t>
            </a:r>
          </a:p>
          <a:p>
            <a:pPr marL="457200" lvl="1" indent="0">
              <a:buNone/>
            </a:pPr>
            <a:r>
              <a:rPr lang="en-US" sz="4400" dirty="0" smtClean="0"/>
              <a:t>3. Initiative and Creativity </a:t>
            </a:r>
          </a:p>
          <a:p>
            <a:pPr marL="457200" lvl="1" indent="0">
              <a:buNone/>
            </a:pPr>
            <a:r>
              <a:rPr lang="en-US" sz="4400" dirty="0" smtClean="0"/>
              <a:t>4. Library Narrative </a:t>
            </a:r>
          </a:p>
          <a:p>
            <a:pPr marL="457200" lvl="1" indent="0">
              <a:buNone/>
            </a:pPr>
            <a:r>
              <a:rPr lang="en-US" sz="4400" dirty="0" smtClean="0"/>
              <a:t>5. Communication </a:t>
            </a:r>
            <a:endParaRPr lang="en-US" sz="4400" dirty="0"/>
          </a:p>
        </p:txBody>
      </p:sp>
    </p:spTree>
    <p:extLst>
      <p:ext uri="{BB962C8B-B14F-4D97-AF65-F5344CB8AC3E}">
        <p14:creationId xmlns:p14="http://schemas.microsoft.com/office/powerpoint/2010/main" val="224703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 </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Begin the process of articulating a leadership strategy…</a:t>
            </a:r>
          </a:p>
          <a:p>
            <a:pPr marL="457200" indent="-457200">
              <a:buAutoNum type="arabicPeriod"/>
            </a:pPr>
            <a:endParaRPr lang="en-US" dirty="0" smtClean="0"/>
          </a:p>
          <a:p>
            <a:pPr marL="457200" indent="-457200">
              <a:buAutoNum type="arabicPeriod"/>
            </a:pPr>
            <a:endParaRPr lang="en-US" dirty="0" smtClean="0"/>
          </a:p>
          <a:p>
            <a:pPr marL="457200" indent="-457200">
              <a:buAutoNum type="arabicPeriod"/>
            </a:pPr>
            <a:r>
              <a:rPr lang="en-US" dirty="0" smtClean="0"/>
              <a:t>Begin the process of creating a narrative of leadership within your Library…</a:t>
            </a:r>
          </a:p>
          <a:p>
            <a:pPr marL="457200" indent="-457200">
              <a:buAutoNum type="arabicPeriod"/>
            </a:pPr>
            <a:endParaRPr lang="en-US" dirty="0" smtClean="0"/>
          </a:p>
          <a:p>
            <a:pPr marL="457200" indent="-457200">
              <a:buAutoNum type="arabicPeriod"/>
            </a:pPr>
            <a:endParaRPr lang="en-US" dirty="0" smtClean="0"/>
          </a:p>
          <a:p>
            <a:pPr marL="457200" indent="-457200">
              <a:buAutoNum type="arabicPeriod"/>
            </a:pPr>
            <a:r>
              <a:rPr lang="en-US" dirty="0" smtClean="0"/>
              <a:t>Begin the process of identifying your own strengths and weaknesses to grow as a leader… </a:t>
            </a:r>
            <a:endParaRPr lang="en-US" dirty="0"/>
          </a:p>
        </p:txBody>
      </p:sp>
    </p:spTree>
    <p:extLst>
      <p:ext uri="{BB962C8B-B14F-4D97-AF65-F5344CB8AC3E}">
        <p14:creationId xmlns:p14="http://schemas.microsoft.com/office/powerpoint/2010/main" val="10447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0167558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31" y="2473049"/>
            <a:ext cx="10841553" cy="1085698"/>
          </a:xfrm>
        </p:spPr>
        <p:txBody>
          <a:bodyPr>
            <a:normAutofit/>
          </a:bodyPr>
          <a:lstStyle/>
          <a:p>
            <a:pPr marL="0" indent="0" algn="ctr">
              <a:buNone/>
            </a:pPr>
            <a:r>
              <a:rPr lang="en-US" sz="4800" b="1" dirty="0" smtClean="0"/>
              <a:t>Accountability and Expectations </a:t>
            </a:r>
            <a:endParaRPr lang="en-US" sz="4800" b="1" dirty="0"/>
          </a:p>
        </p:txBody>
      </p:sp>
    </p:spTree>
    <p:extLst>
      <p:ext uri="{BB962C8B-B14F-4D97-AF65-F5344CB8AC3E}">
        <p14:creationId xmlns:p14="http://schemas.microsoft.com/office/powerpoint/2010/main" val="2657836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005" y="1303275"/>
            <a:ext cx="8946541" cy="4195481"/>
          </a:xfrm>
        </p:spPr>
        <p:txBody>
          <a:bodyPr/>
          <a:lstStyle/>
          <a:p>
            <a:pPr marL="0" indent="0">
              <a:buNone/>
            </a:pPr>
            <a:endParaRPr lang="en-US" b="1" dirty="0" smtClean="0"/>
          </a:p>
          <a:p>
            <a:pPr marL="0" indent="0">
              <a:buNone/>
            </a:pPr>
            <a:r>
              <a:rPr lang="en-US" sz="4000" b="1" dirty="0" smtClean="0"/>
              <a:t>I </a:t>
            </a:r>
            <a:r>
              <a:rPr lang="en-US" sz="4000" b="1" dirty="0"/>
              <a:t>am a member of a team, and I rely on the team, I defer to it and sacrifice for it, because the team, not the individual, is the ultimate champion.</a:t>
            </a:r>
            <a:endParaRPr lang="en-US" sz="4000" dirty="0"/>
          </a:p>
          <a:p>
            <a:pPr marL="0" indent="0">
              <a:buNone/>
            </a:pPr>
            <a:r>
              <a:rPr lang="en-US" i="1" dirty="0" smtClean="0"/>
              <a:t>															--Mia </a:t>
            </a:r>
            <a:r>
              <a:rPr lang="en-US" i="1" dirty="0"/>
              <a:t>Hamm</a:t>
            </a:r>
            <a:endParaRPr lang="en-US" dirty="0"/>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9099206" y="1939957"/>
            <a:ext cx="2857500" cy="3762375"/>
          </a:xfrm>
          <a:prstGeom prst="rect">
            <a:avLst/>
          </a:prstGeom>
        </p:spPr>
      </p:pic>
    </p:spTree>
    <p:extLst>
      <p:ext uri="{BB962C8B-B14F-4D97-AF65-F5344CB8AC3E}">
        <p14:creationId xmlns:p14="http://schemas.microsoft.com/office/powerpoint/2010/main" val="359268211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40847" y="1204783"/>
            <a:ext cx="4396339" cy="3741738"/>
          </a:xfrm>
        </p:spPr>
        <p:txBody>
          <a:bodyPr>
            <a:normAutofit/>
          </a:bodyPr>
          <a:lstStyle/>
          <a:p>
            <a:pPr marL="0" indent="0">
              <a:buNone/>
            </a:pPr>
            <a:r>
              <a:rPr lang="en-US" sz="3200" dirty="0"/>
              <a:t>1. Have you shared your expectations with your staff?</a:t>
            </a:r>
          </a:p>
        </p:txBody>
      </p:sp>
      <p:sp>
        <p:nvSpPr>
          <p:cNvPr id="7" name="Content Placeholder 6"/>
          <p:cNvSpPr>
            <a:spLocks noGrp="1"/>
          </p:cNvSpPr>
          <p:nvPr>
            <p:ph sz="quarter" idx="4"/>
          </p:nvPr>
        </p:nvSpPr>
        <p:spPr>
          <a:xfrm>
            <a:off x="6173479" y="1215080"/>
            <a:ext cx="4396339" cy="3741738"/>
          </a:xfrm>
        </p:spPr>
        <p:txBody>
          <a:bodyPr/>
          <a:lstStyle/>
          <a:p>
            <a:pPr marL="0" indent="0">
              <a:buNone/>
            </a:pPr>
            <a:r>
              <a:rPr lang="en-US" sz="3200" dirty="0" smtClean="0"/>
              <a:t>2. Have you asked your staff what their expectations for you are? </a:t>
            </a:r>
          </a:p>
          <a:p>
            <a:pPr marL="0" indent="0">
              <a:buNone/>
            </a:pPr>
            <a:endParaRPr lang="en-US" dirty="0"/>
          </a:p>
          <a:p>
            <a:pPr marL="0" indent="0">
              <a:buNone/>
            </a:pPr>
            <a:r>
              <a:rPr lang="en-US" dirty="0" smtClean="0"/>
              <a:t>(Board, Foundation, FOL, Public Stakeholders, Elected Officials, Partnerships…) </a:t>
            </a:r>
            <a:endParaRPr lang="en-US" dirty="0"/>
          </a:p>
        </p:txBody>
      </p:sp>
      <p:pic>
        <p:nvPicPr>
          <p:cNvPr id="9" name="Picture 8"/>
          <p:cNvPicPr>
            <a:picLocks noChangeAspect="1"/>
          </p:cNvPicPr>
          <p:nvPr/>
        </p:nvPicPr>
        <p:blipFill>
          <a:blip r:embed="rId2"/>
          <a:stretch>
            <a:fillRect/>
          </a:stretch>
        </p:blipFill>
        <p:spPr>
          <a:xfrm>
            <a:off x="417870" y="3317284"/>
            <a:ext cx="4891473" cy="3258474"/>
          </a:xfrm>
          <a:prstGeom prst="rect">
            <a:avLst/>
          </a:prstGeom>
        </p:spPr>
      </p:pic>
    </p:spTree>
    <p:extLst>
      <p:ext uri="{BB962C8B-B14F-4D97-AF65-F5344CB8AC3E}">
        <p14:creationId xmlns:p14="http://schemas.microsoft.com/office/powerpoint/2010/main" val="12109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199" y="751340"/>
            <a:ext cx="8946541" cy="5410563"/>
          </a:xfrm>
        </p:spPr>
        <p:txBody>
          <a:bodyPr>
            <a:normAutofit fontScale="92500" lnSpcReduction="20000"/>
          </a:bodyPr>
          <a:lstStyle/>
          <a:p>
            <a:pPr marL="0" indent="0">
              <a:buNone/>
            </a:pPr>
            <a:r>
              <a:rPr lang="en-US" sz="2800" dirty="0" smtClean="0"/>
              <a:t>Leadership = face of the organization/department </a:t>
            </a:r>
          </a:p>
          <a:p>
            <a:pPr marL="0" indent="0">
              <a:buNone/>
            </a:pPr>
            <a:endParaRPr lang="en-US" dirty="0"/>
          </a:p>
          <a:p>
            <a:pPr marL="0" indent="0">
              <a:buNone/>
            </a:pPr>
            <a:endParaRPr lang="en-US" sz="2800" dirty="0" smtClean="0"/>
          </a:p>
          <a:p>
            <a:pPr marL="0" indent="0">
              <a:buNone/>
            </a:pPr>
            <a:endParaRPr lang="en-US" sz="2800" dirty="0"/>
          </a:p>
          <a:p>
            <a:pPr marL="0" indent="0">
              <a:buNone/>
            </a:pPr>
            <a:r>
              <a:rPr lang="en-US" sz="2800" dirty="0" smtClean="0"/>
              <a:t>Customer Service </a:t>
            </a:r>
          </a:p>
          <a:p>
            <a:pPr marL="0" indent="0">
              <a:buNone/>
            </a:pPr>
            <a:r>
              <a:rPr lang="en-US" sz="2800" dirty="0"/>
              <a:t>	</a:t>
            </a:r>
            <a:r>
              <a:rPr lang="en-US" sz="2800" dirty="0" smtClean="0"/>
              <a:t>External </a:t>
            </a:r>
          </a:p>
          <a:p>
            <a:pPr marL="0" indent="0">
              <a:buNone/>
            </a:pPr>
            <a:r>
              <a:rPr lang="en-US" sz="2800" dirty="0"/>
              <a:t>	</a:t>
            </a:r>
            <a:r>
              <a:rPr lang="en-US" sz="2800" dirty="0" smtClean="0"/>
              <a:t>Internal </a:t>
            </a:r>
          </a:p>
          <a:p>
            <a:pPr marL="0" indent="0">
              <a:buNone/>
            </a:pPr>
            <a:endParaRPr lang="en-US" dirty="0"/>
          </a:p>
          <a:p>
            <a:pPr marL="0" indent="0">
              <a:buNone/>
            </a:pPr>
            <a:endParaRPr lang="en-US" sz="2800" dirty="0" smtClean="0"/>
          </a:p>
          <a:p>
            <a:pPr marL="0" indent="0">
              <a:buNone/>
            </a:pPr>
            <a:endParaRPr lang="en-US" sz="2800" dirty="0"/>
          </a:p>
          <a:p>
            <a:pPr marL="0" indent="0">
              <a:buNone/>
            </a:pPr>
            <a:r>
              <a:rPr lang="en-US" sz="2800" dirty="0" smtClean="0"/>
              <a:t>How you serve your staff directly influences the level of accountability and expectations you can demand…</a:t>
            </a:r>
            <a:endParaRPr lang="en-US" sz="2800" dirty="0"/>
          </a:p>
        </p:txBody>
      </p:sp>
      <p:pic>
        <p:nvPicPr>
          <p:cNvPr id="4" name="Picture 3"/>
          <p:cNvPicPr>
            <a:picLocks noChangeAspect="1"/>
          </p:cNvPicPr>
          <p:nvPr/>
        </p:nvPicPr>
        <p:blipFill>
          <a:blip r:embed="rId2"/>
          <a:stretch>
            <a:fillRect/>
          </a:stretch>
        </p:blipFill>
        <p:spPr>
          <a:xfrm>
            <a:off x="3435178" y="1769979"/>
            <a:ext cx="8690920" cy="2847330"/>
          </a:xfrm>
          <a:prstGeom prst="rect">
            <a:avLst/>
          </a:prstGeom>
          <a:ln>
            <a:noFill/>
          </a:ln>
          <a:effectLst>
            <a:softEdge rad="112500"/>
          </a:effectLst>
        </p:spPr>
      </p:pic>
    </p:spTree>
    <p:extLst>
      <p:ext uri="{BB962C8B-B14F-4D97-AF65-F5344CB8AC3E}">
        <p14:creationId xmlns:p14="http://schemas.microsoft.com/office/powerpoint/2010/main" val="2587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478</TotalTime>
  <Words>538</Words>
  <Application>Microsoft Office PowerPoint</Application>
  <PresentationFormat>Widescreen</PresentationFormat>
  <Paragraphs>113</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Century Gothic</vt:lpstr>
      <vt:lpstr>Wingdings 3</vt:lpstr>
      <vt:lpstr>Ion</vt:lpstr>
      <vt:lpstr>Developing Dynamic Leadership for your Library </vt:lpstr>
      <vt:lpstr>PowerPoint Presentation</vt:lpstr>
      <vt:lpstr>Overview of Presentation:</vt:lpstr>
      <vt:lpstr>Takeaways: </vt:lpstr>
      <vt:lpstr>PowerPoint Presentation</vt:lpstr>
      <vt:lpstr>PowerPoint Presentation</vt:lpstr>
      <vt:lpstr>PowerPoint Presentation</vt:lpstr>
      <vt:lpstr>PowerPoint Presentation</vt:lpstr>
      <vt:lpstr>PowerPoint Presentation</vt:lpstr>
      <vt:lpstr>Failure</vt:lpstr>
      <vt:lpstr>PowerPoint Presentation</vt:lpstr>
      <vt:lpstr>PowerPoint Presentation</vt:lpstr>
      <vt:lpstr>PowerPoint Presentation</vt:lpstr>
      <vt:lpstr>PowerPoint Presentation</vt:lpstr>
      <vt:lpstr>Initiative and Creativity </vt:lpstr>
      <vt:lpstr>Curiosity about life in all of its aspects, I think, is still the secret of great creative people.              --Leo Burnett</vt:lpstr>
      <vt:lpstr>PowerPoint Presentation</vt:lpstr>
      <vt:lpstr>PowerPoint Presentation</vt:lpstr>
      <vt:lpstr>PowerPoint Presentation</vt:lpstr>
      <vt:lpstr>Library Narrative &amp; Communication </vt:lpstr>
      <vt:lpstr>“And on the subject of burning books: I want to congratulate librarians, not famous for their physical strength or their powerful political connections or their great wealth, who, all over this country, have staunchly resisted anti-democratic bullies who have tried to remove certain books from their shelves, and have refused to reveal to thought police the names of persons who have checked out those titles.  So the America I loved still exists, if not in the White House or the Supreme Court or the Senate or the House of Representatives or the media. The America I love still exists at the front desks of our public libraries.”                                                                --Kurt Vonnegut </vt:lpstr>
      <vt:lpstr>Creating a Library Narrative…</vt:lpstr>
      <vt:lpstr>PowerPoint Presentation</vt:lpstr>
      <vt:lpstr>My 3 Rules…  1. Take care of self…   2. Take care of family…   3. Honor of the culture of respect…</vt:lpstr>
      <vt:lpstr>Be Bold.  Be Innovative.  Be fearless.  Change is inevitable…</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Dynamic Leadership for your Library</dc:title>
  <dc:creator>woltjerg</dc:creator>
  <cp:lastModifiedBy>woltjerg</cp:lastModifiedBy>
  <cp:revision>22</cp:revision>
  <cp:lastPrinted>2017-10-13T14:20:10Z</cp:lastPrinted>
  <dcterms:created xsi:type="dcterms:W3CDTF">2017-07-28T19:11:44Z</dcterms:created>
  <dcterms:modified xsi:type="dcterms:W3CDTF">2018-01-12T21:30:44Z</dcterms:modified>
</cp:coreProperties>
</file>