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handoutMasterIdLst>
    <p:handoutMasterId r:id="rId30"/>
  </p:handoutMasterIdLst>
  <p:sldIdLst>
    <p:sldId id="256" r:id="rId2"/>
    <p:sldId id="270" r:id="rId3"/>
    <p:sldId id="309" r:id="rId4"/>
    <p:sldId id="304" r:id="rId5"/>
    <p:sldId id="273" r:id="rId6"/>
    <p:sldId id="289" r:id="rId7"/>
    <p:sldId id="313" r:id="rId8"/>
    <p:sldId id="282" r:id="rId9"/>
    <p:sldId id="286" r:id="rId10"/>
    <p:sldId id="284" r:id="rId11"/>
    <p:sldId id="302" r:id="rId12"/>
    <p:sldId id="285" r:id="rId13"/>
    <p:sldId id="293" r:id="rId14"/>
    <p:sldId id="306" r:id="rId15"/>
    <p:sldId id="315" r:id="rId16"/>
    <p:sldId id="287" r:id="rId17"/>
    <p:sldId id="290" r:id="rId18"/>
    <p:sldId id="288" r:id="rId19"/>
    <p:sldId id="317" r:id="rId20"/>
    <p:sldId id="265" r:id="rId21"/>
    <p:sldId id="316" r:id="rId22"/>
    <p:sldId id="299" r:id="rId23"/>
    <p:sldId id="314" r:id="rId24"/>
    <p:sldId id="297" r:id="rId25"/>
    <p:sldId id="318" r:id="rId26"/>
    <p:sldId id="298" r:id="rId27"/>
    <p:sldId id="269" r:id="rId28"/>
  </p:sldIdLst>
  <p:sldSz cx="9144000" cy="6858000" type="screen4x3"/>
  <p:notesSz cx="7010400" cy="9296400"/>
  <p:embeddedFontLst>
    <p:embeddedFont>
      <p:font typeface="Amatic" panose="020B0604020202020204" charset="0"/>
      <p:bold r:id="rId31"/>
    </p:embeddedFont>
    <p:embeddedFont>
      <p:font typeface="Architects Daughter" panose="020B0604020202020204" charset="0"/>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7960" autoAdjust="0"/>
  </p:normalViewPr>
  <p:slideViewPr>
    <p:cSldViewPr>
      <p:cViewPr varScale="1">
        <p:scale>
          <a:sx n="61" d="100"/>
          <a:sy n="61" d="100"/>
        </p:scale>
        <p:origin x="1830" y="72"/>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26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1AF042D-3C8D-4343-868D-79F004A3F173}" type="datetimeFigureOut">
              <a:rPr lang="en-US" smtClean="0"/>
              <a:t>1/19/2016</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1EB5BE84-29BA-4B93-94F4-23FEEFF5CD68}" type="slidenum">
              <a:rPr lang="en-US" smtClean="0"/>
              <a:t>‹#›</a:t>
            </a:fld>
            <a:endParaRPr lang="en-US"/>
          </a:p>
        </p:txBody>
      </p:sp>
    </p:spTree>
    <p:extLst>
      <p:ext uri="{BB962C8B-B14F-4D97-AF65-F5344CB8AC3E}">
        <p14:creationId xmlns:p14="http://schemas.microsoft.com/office/powerpoint/2010/main" val="2963697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50CFE009-8FC3-4222-870E-E25438D2F809}" type="datetimeFigureOut">
              <a:rPr lang="en-US" smtClean="0"/>
              <a:t>1/19/2016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170EED3A-B4CA-40A8-AD5D-69C1BB2E2078}" type="slidenum">
              <a:rPr lang="en-US" smtClean="0"/>
              <a:t>‹#›</a:t>
            </a:fld>
            <a:endParaRPr lang="en-US"/>
          </a:p>
        </p:txBody>
      </p:sp>
    </p:spTree>
    <p:extLst>
      <p:ext uri="{BB962C8B-B14F-4D97-AF65-F5344CB8AC3E}">
        <p14:creationId xmlns:p14="http://schemas.microsoft.com/office/powerpoint/2010/main" val="385121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EED3A-B4CA-40A8-AD5D-69C1BB2E2078}" type="slidenum">
              <a:rPr lang="en-US" smtClean="0"/>
              <a:t>1</a:t>
            </a:fld>
            <a:endParaRPr lang="en-US"/>
          </a:p>
        </p:txBody>
      </p:sp>
    </p:spTree>
    <p:extLst>
      <p:ext uri="{BB962C8B-B14F-4D97-AF65-F5344CB8AC3E}">
        <p14:creationId xmlns:p14="http://schemas.microsoft.com/office/powerpoint/2010/main" val="219684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659267"/>
          </a:xfrm>
        </p:spPr>
        <p:txBody>
          <a:bodyPr/>
          <a:lstStyle/>
          <a:p>
            <a:r>
              <a:rPr lang="en-US" sz="1300" dirty="0"/>
              <a:t>Once a plan is initiated and a PM assigned, get to the work of Planning, beginning with some really boring stuff. </a:t>
            </a:r>
          </a:p>
          <a:p>
            <a:endParaRPr lang="en-US" sz="1300" dirty="0"/>
          </a:p>
          <a:p>
            <a:r>
              <a:rPr lang="en-US" sz="1300" dirty="0"/>
              <a:t>Ask: WHY ARE WE DOING THIS?</a:t>
            </a:r>
          </a:p>
          <a:p>
            <a:endParaRPr lang="en-US" sz="1300" dirty="0"/>
          </a:p>
          <a:p>
            <a:r>
              <a:rPr lang="en-US" sz="1300" dirty="0"/>
              <a:t>THE PLANNING HIERARCHY  - create documents that formally define these things! Format doesn’t matter as much as being able to come back and refer to this over the course of the project. </a:t>
            </a:r>
          </a:p>
          <a:p>
            <a:endParaRPr lang="en-US" sz="1300" dirty="0"/>
          </a:p>
          <a:p>
            <a:pPr lvl="1"/>
            <a:r>
              <a:rPr lang="en-US" sz="1300" dirty="0"/>
              <a:t>Objectives - Must be clearly defined at the outset the foundation of the project. What are the outcomes we ultimately need to come out of this project?</a:t>
            </a:r>
          </a:p>
          <a:p>
            <a:pPr lvl="1"/>
            <a:r>
              <a:rPr lang="en-US" sz="1300" dirty="0"/>
              <a:t>	</a:t>
            </a:r>
          </a:p>
          <a:p>
            <a:pPr lvl="1"/>
            <a:r>
              <a:rPr lang="en-US" sz="1300" dirty="0"/>
              <a:t>Goals – SMART and must serve the objectives – measurable goals that can actually be met to further the objective</a:t>
            </a:r>
          </a:p>
          <a:p>
            <a:pPr lvl="1"/>
            <a:endParaRPr lang="en-US" sz="1300" dirty="0"/>
          </a:p>
          <a:p>
            <a:pPr lvl="1"/>
            <a:r>
              <a:rPr lang="en-US" sz="1300" dirty="0"/>
              <a:t>Requirements – fundamental to defining project success, product acceptance</a:t>
            </a:r>
          </a:p>
          <a:p>
            <a:pPr lvl="1"/>
            <a:endParaRPr lang="en-US" sz="1300" dirty="0"/>
          </a:p>
          <a:p>
            <a:pPr lvl="1"/>
            <a:r>
              <a:rPr lang="en-US" sz="1300" dirty="0"/>
              <a:t>Activities – What must be done to meet requirements, reach goals, and address objectives – specifics!!</a:t>
            </a:r>
          </a:p>
          <a:p>
            <a:pPr lvl="2"/>
            <a:r>
              <a:rPr lang="en-US" sz="1300" dirty="0"/>
              <a:t>Project Scope – The Requirements and activities tell you what’s involved in getting this project done</a:t>
            </a:r>
          </a:p>
        </p:txBody>
      </p:sp>
      <p:sp>
        <p:nvSpPr>
          <p:cNvPr id="4" name="Slide Number Placeholder 3"/>
          <p:cNvSpPr>
            <a:spLocks noGrp="1"/>
          </p:cNvSpPr>
          <p:nvPr>
            <p:ph type="sldNum" sz="quarter" idx="10"/>
          </p:nvPr>
        </p:nvSpPr>
        <p:spPr/>
        <p:txBody>
          <a:bodyPr/>
          <a:lstStyle/>
          <a:p>
            <a:fld id="{61D5F533-235B-46B9-8A63-EEC94A443B27}" type="slidenum">
              <a:rPr lang="en-US" smtClean="0"/>
              <a:t>10</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Focus on your scope. Do not invest any project resources into anything that is not on the list. </a:t>
            </a:r>
          </a:p>
          <a:p>
            <a:pPr lvl="0"/>
            <a:r>
              <a:rPr lang="en-US" sz="1300" dirty="0"/>
              <a:t>Libraries often fall into the trap of so desperately wanting to “go above and beyond: </a:t>
            </a:r>
          </a:p>
          <a:p>
            <a:pPr lvl="0"/>
            <a:r>
              <a:rPr lang="en-US" sz="1300" dirty="0"/>
              <a:t>This is excellent for Customer Service, but Deadly to Project Management</a:t>
            </a:r>
          </a:p>
          <a:p>
            <a:pPr lvl="0"/>
            <a:r>
              <a:rPr lang="en-US" sz="1300" dirty="0"/>
              <a:t>In PM, once the scope is defined, you do no more, no less. The PM is there to make sure that’s the case. </a:t>
            </a:r>
          </a:p>
          <a:p>
            <a:pPr lvl="0"/>
            <a:r>
              <a:rPr lang="en-US" sz="1300" dirty="0"/>
              <a:t>Because if you start adding in things to make the project even better (above and beyond!)…</a:t>
            </a:r>
          </a:p>
          <a:p>
            <a:pPr lvl="0"/>
            <a:r>
              <a:rPr lang="en-US" sz="1300" dirty="0"/>
              <a:t>THE DREADED SCOPE CREEP</a:t>
            </a:r>
          </a:p>
          <a:p>
            <a:pPr lvl="0"/>
            <a:endParaRPr lang="en-US" sz="1300" dirty="0"/>
          </a:p>
        </p:txBody>
      </p:sp>
      <p:sp>
        <p:nvSpPr>
          <p:cNvPr id="4" name="Slide Number Placeholder 3"/>
          <p:cNvSpPr>
            <a:spLocks noGrp="1"/>
          </p:cNvSpPr>
          <p:nvPr>
            <p:ph type="sldNum" sz="quarter" idx="10"/>
          </p:nvPr>
        </p:nvSpPr>
        <p:spPr/>
        <p:txBody>
          <a:bodyPr/>
          <a:lstStyle/>
          <a:p>
            <a:fld id="{170EED3A-B4CA-40A8-AD5D-69C1BB2E2078}" type="slidenum">
              <a:rPr lang="en-US" smtClean="0"/>
              <a:t>11</a:t>
            </a:fld>
            <a:endParaRPr lang="en-US"/>
          </a:p>
        </p:txBody>
      </p:sp>
    </p:spTree>
    <p:extLst>
      <p:ext uri="{BB962C8B-B14F-4D97-AF65-F5344CB8AC3E}">
        <p14:creationId xmlns:p14="http://schemas.microsoft.com/office/powerpoint/2010/main" val="136263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SCOPE CREEP</a:t>
            </a:r>
          </a:p>
          <a:p>
            <a:endParaRPr lang="en-US" baseline="0" dirty="0" smtClean="0"/>
          </a:p>
          <a:p>
            <a:r>
              <a:rPr lang="en-US" baseline="0" dirty="0" smtClean="0"/>
              <a:t>DO NO MORE, NO LESS THAN DEFINED IN THE SCOPE (which you have formally documented and has been approved by the sponsor, so it can’t be messed with)</a:t>
            </a:r>
          </a:p>
          <a:p>
            <a:r>
              <a:rPr lang="en-US" baseline="0" dirty="0" smtClean="0"/>
              <a:t>Do not invest project resources in anything whatsoever that’s not on the list. </a:t>
            </a:r>
          </a:p>
          <a:p>
            <a:endParaRPr lang="en-US" baseline="0" dirty="0" smtClean="0"/>
          </a:p>
          <a:p>
            <a:r>
              <a:rPr lang="en-US" dirty="0"/>
              <a:t>Not to say, the list can’t change, but changes should be added formally, using the same process to ensure that they are actually necessary to the success of the project. </a:t>
            </a:r>
          </a:p>
          <a:p>
            <a:endParaRPr lang="en-US" dirty="0"/>
          </a:p>
          <a:p>
            <a:pPr defTabSz="881390"/>
            <a:r>
              <a:rPr lang="en-US" dirty="0"/>
              <a:t>Beware of the phrase “While we’re at it…” – Directors and supervisors are THE WORST at this</a:t>
            </a:r>
          </a:p>
          <a:p>
            <a:endParaRPr lang="en-US" dirty="0"/>
          </a:p>
          <a:p>
            <a:endParaRPr lang="en-US" dirty="0"/>
          </a:p>
          <a:p>
            <a:r>
              <a:rPr lang="en-US" dirty="0"/>
              <a:t>Keep a list of extras that don’t make the cut. Those can form the basis of another project. </a:t>
            </a:r>
          </a:p>
          <a:p>
            <a:endParaRPr lang="en-US" dirty="0"/>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12</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More yelling. Let’s call it Tough Love. </a:t>
            </a:r>
          </a:p>
          <a:p>
            <a:pPr lvl="0"/>
            <a:endParaRPr lang="en-US" sz="1300" dirty="0"/>
          </a:p>
          <a:p>
            <a:pPr lvl="0"/>
            <a:r>
              <a:rPr lang="en-US" sz="1300" dirty="0"/>
              <a:t>The two most important parts of the planning process, IMO – Scope Definition and </a:t>
            </a:r>
            <a:r>
              <a:rPr lang="en-US" sz="1300" b="1" dirty="0"/>
              <a:t>Communication planning</a:t>
            </a:r>
            <a:r>
              <a:rPr lang="en-US" sz="1300" dirty="0"/>
              <a:t>. Even if I’m working on a teeny tiny little project, I never skip or skimp on these. </a:t>
            </a:r>
          </a:p>
          <a:p>
            <a:pPr lvl="0"/>
            <a:endParaRPr lang="en-US" sz="1300" b="1" dirty="0"/>
          </a:p>
          <a:p>
            <a:pPr lvl="0"/>
            <a:r>
              <a:rPr lang="en-US" sz="1300" b="1" dirty="0"/>
              <a:t>Your project will live and die based on how well you have </a:t>
            </a:r>
            <a:r>
              <a:rPr lang="en-US" sz="1300" b="1" dirty="0" smtClean="0"/>
              <a:t>defined </a:t>
            </a:r>
            <a:r>
              <a:rPr lang="en-US" sz="1300" b="1" dirty="0"/>
              <a:t>the scope and how well you communicate. </a:t>
            </a:r>
          </a:p>
          <a:p>
            <a:pPr lvl="0"/>
            <a:endParaRPr lang="en-US" sz="1300" b="1" dirty="0"/>
          </a:p>
          <a:p>
            <a:pPr lvl="0"/>
            <a:r>
              <a:rPr lang="en-US" sz="1300" dirty="0"/>
              <a:t>YOU MUST develop a formal Communication Plan. This will help with:</a:t>
            </a:r>
          </a:p>
          <a:p>
            <a:pPr lvl="1"/>
            <a:r>
              <a:rPr lang="en-US" sz="1300" dirty="0"/>
              <a:t>Expectations management</a:t>
            </a:r>
          </a:p>
          <a:p>
            <a:pPr lvl="1"/>
            <a:r>
              <a:rPr lang="en-US" sz="1300" dirty="0"/>
              <a:t>Stakeholder “buy-in”</a:t>
            </a:r>
          </a:p>
          <a:p>
            <a:pPr lvl="1"/>
            <a:r>
              <a:rPr lang="en-US" sz="1300" dirty="0"/>
              <a:t>Project execution</a:t>
            </a:r>
          </a:p>
          <a:p>
            <a:pPr lvl="1"/>
            <a:r>
              <a:rPr lang="en-US" sz="1300" dirty="0"/>
              <a:t>Documentation</a:t>
            </a:r>
          </a:p>
          <a:p>
            <a:pPr lvl="2"/>
            <a:r>
              <a:rPr lang="en-US" sz="1300" dirty="0"/>
              <a:t>Project plan changes</a:t>
            </a:r>
          </a:p>
          <a:p>
            <a:pPr lvl="2"/>
            <a:r>
              <a:rPr lang="en-US" sz="1300" dirty="0"/>
              <a:t>Project execution reporting</a:t>
            </a:r>
          </a:p>
          <a:p>
            <a:pPr lvl="2"/>
            <a:r>
              <a:rPr lang="en-US" sz="1300" dirty="0"/>
              <a:t>Lessons Learned</a:t>
            </a:r>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13</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YOU MUST develop a formal Communication Plan. This will help with:</a:t>
            </a:r>
          </a:p>
          <a:p>
            <a:pPr lvl="1"/>
            <a:r>
              <a:rPr lang="en-US" sz="1300" dirty="0"/>
              <a:t>Expectations management</a:t>
            </a:r>
          </a:p>
          <a:p>
            <a:pPr lvl="1"/>
            <a:r>
              <a:rPr lang="en-US" sz="1300" dirty="0"/>
              <a:t>Stakeholder “buy-in”</a:t>
            </a:r>
          </a:p>
          <a:p>
            <a:pPr lvl="1"/>
            <a:r>
              <a:rPr lang="en-US" sz="1300" dirty="0"/>
              <a:t>Project execution</a:t>
            </a:r>
          </a:p>
          <a:p>
            <a:pPr lvl="1"/>
            <a:r>
              <a:rPr lang="en-US" sz="1300" dirty="0"/>
              <a:t>Documentation</a:t>
            </a:r>
          </a:p>
          <a:p>
            <a:pPr lvl="2"/>
            <a:r>
              <a:rPr lang="en-US" sz="1300" dirty="0"/>
              <a:t>Project plan changes</a:t>
            </a:r>
          </a:p>
          <a:p>
            <a:pPr lvl="2"/>
            <a:r>
              <a:rPr lang="en-US" sz="1300" dirty="0"/>
              <a:t>Project execution reporting</a:t>
            </a:r>
          </a:p>
          <a:p>
            <a:pPr lvl="2"/>
            <a:r>
              <a:rPr lang="en-US" sz="1300" dirty="0"/>
              <a:t>Lessons Learned</a:t>
            </a:r>
          </a:p>
          <a:p>
            <a:endParaRPr lang="en-US" dirty="0" smtClean="0"/>
          </a:p>
          <a:p>
            <a:endParaRPr lang="en-US" dirty="0" smtClean="0"/>
          </a:p>
          <a:p>
            <a:r>
              <a:rPr lang="en-US" dirty="0" smtClean="0"/>
              <a:t>Positive communication, leading by example</a:t>
            </a:r>
          </a:p>
          <a:p>
            <a:r>
              <a:rPr lang="en-US" dirty="0" smtClean="0"/>
              <a:t>Promote your team = promote your project</a:t>
            </a:r>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14</a:t>
            </a:fld>
            <a:endParaRPr lang="en-US"/>
          </a:p>
        </p:txBody>
      </p:sp>
    </p:spTree>
    <p:extLst>
      <p:ext uri="{BB962C8B-B14F-4D97-AF65-F5344CB8AC3E}">
        <p14:creationId xmlns:p14="http://schemas.microsoft.com/office/powerpoint/2010/main" val="376128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b="1" dirty="0"/>
              <a:t>Communication within a group is complicated. </a:t>
            </a:r>
          </a:p>
          <a:p>
            <a:pPr lvl="0"/>
            <a:endParaRPr lang="en-US" sz="1300" b="1" dirty="0"/>
          </a:p>
          <a:p>
            <a:pPr lvl="0"/>
            <a:r>
              <a:rPr lang="en-US" sz="1300" dirty="0"/>
              <a:t>Communication Paths</a:t>
            </a:r>
          </a:p>
          <a:p>
            <a:pPr lvl="0"/>
            <a:r>
              <a:rPr lang="en-US" sz="1300" dirty="0"/>
              <a:t>PM is responsible for making sure that these paths are accounted for and the communication is happening!</a:t>
            </a:r>
          </a:p>
          <a:p>
            <a:pPr lvl="0"/>
            <a:endParaRPr lang="en-US" sz="1300" b="1" dirty="0"/>
          </a:p>
          <a:p>
            <a:pPr lvl="0"/>
            <a:r>
              <a:rPr lang="en-US" sz="1300" dirty="0"/>
              <a:t>It’s your job as the PM to be a </a:t>
            </a:r>
            <a:r>
              <a:rPr lang="en-US" sz="1300" b="1" dirty="0"/>
              <a:t>Communication Facilitator</a:t>
            </a:r>
          </a:p>
          <a:p>
            <a:pPr lvl="0"/>
            <a:endParaRPr lang="en-US" sz="1300" b="1" dirty="0"/>
          </a:p>
          <a:p>
            <a:pPr lvl="0"/>
            <a:r>
              <a:rPr lang="en-US" sz="1300" dirty="0"/>
              <a:t>Keep all Stakeholders involved through all parts of the process. Planning is essential for this! If you don’t have a strong communication plan to start form, this all falls apart pretty quickly. And so does your project. </a:t>
            </a:r>
          </a:p>
          <a:p>
            <a:pPr lvl="0"/>
            <a:endParaRPr lang="en-US" sz="1300" dirty="0"/>
          </a:p>
          <a:p>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15</a:t>
            </a:fld>
            <a:endParaRPr lang="en-US"/>
          </a:p>
        </p:txBody>
      </p:sp>
    </p:spTree>
    <p:extLst>
      <p:ext uri="{BB962C8B-B14F-4D97-AF65-F5344CB8AC3E}">
        <p14:creationId xmlns:p14="http://schemas.microsoft.com/office/powerpoint/2010/main" val="196642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b="1" dirty="0"/>
              <a:t>What else do we need to be sure to include in the planning process? </a:t>
            </a:r>
          </a:p>
          <a:p>
            <a:pPr lvl="0"/>
            <a:endParaRPr lang="en-US" sz="1300" b="1" dirty="0"/>
          </a:p>
          <a:p>
            <a:pPr lvl="0"/>
            <a:endParaRPr lang="en-US" sz="1300" b="1" dirty="0"/>
          </a:p>
          <a:p>
            <a:pPr lvl="0"/>
            <a:r>
              <a:rPr lang="en-US" sz="1300" b="1" dirty="0"/>
              <a:t>Resources –</a:t>
            </a:r>
            <a:r>
              <a:rPr lang="en-US" sz="1300" dirty="0"/>
              <a:t> What do you have at your disposal to make the activities happen, and thus realize the objectives?</a:t>
            </a:r>
          </a:p>
          <a:p>
            <a:r>
              <a:rPr lang="en-US" sz="1300" dirty="0"/>
              <a:t>This comes AFTER you’ve planned the objectives, goals, </a:t>
            </a:r>
            <a:r>
              <a:rPr lang="en-US" sz="1300" dirty="0" err="1"/>
              <a:t>etc</a:t>
            </a:r>
            <a:r>
              <a:rPr lang="en-US" sz="1300" dirty="0"/>
              <a:t> and set the scope. </a:t>
            </a:r>
          </a:p>
          <a:p>
            <a:endParaRPr lang="en-US" sz="1300" dirty="0"/>
          </a:p>
          <a:p>
            <a:r>
              <a:rPr lang="en-US" sz="1300" dirty="0"/>
              <a:t>This is the part libraries often skip straight into, and often </a:t>
            </a:r>
            <a:r>
              <a:rPr lang="en-US" sz="1300" dirty="0" err="1"/>
              <a:t>underplan</a:t>
            </a:r>
            <a:r>
              <a:rPr lang="en-US" sz="1300" dirty="0"/>
              <a:t> anyway. We like to get to the “doing” part, but this introduces risk to the process and can seriously undercut the likelihood of meeting your objectives. </a:t>
            </a:r>
          </a:p>
          <a:p>
            <a:endParaRPr lang="en-US" sz="1300" dirty="0"/>
          </a:p>
          <a:p>
            <a:r>
              <a:rPr lang="en-US" sz="1300" dirty="0"/>
              <a:t>So it’s critical to carefully plan and document the resources you’ll need for the project. </a:t>
            </a:r>
          </a:p>
          <a:p>
            <a:endParaRPr lang="en-US" sz="1300" dirty="0"/>
          </a:p>
          <a:p>
            <a:r>
              <a:rPr lang="en-US" sz="1300" dirty="0"/>
              <a:t>What resources are we talking about? Primarily TIME, BUDGET, STAFF (physical resources, too, but I usually lump that in with budget)</a:t>
            </a:r>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16</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dirty="0"/>
              <a:t>Who do you have on your team, and what skill sets and availability do they bring</a:t>
            </a:r>
            <a:r>
              <a:rPr lang="en-US" sz="1300" dirty="0" smtClean="0"/>
              <a:t>?</a:t>
            </a:r>
          </a:p>
          <a:p>
            <a:pPr lvl="0"/>
            <a:r>
              <a:rPr lang="en-US" sz="1300" dirty="0" smtClean="0"/>
              <a:t>What are</a:t>
            </a:r>
            <a:r>
              <a:rPr lang="en-US" sz="1300" baseline="0" dirty="0" smtClean="0"/>
              <a:t> the firm deadlines? How flexible can your timeline be?</a:t>
            </a:r>
          </a:p>
          <a:p>
            <a:pPr lvl="0"/>
            <a:r>
              <a:rPr lang="en-US" sz="1300" baseline="0" dirty="0" smtClean="0"/>
              <a:t>What about the money? Will it cover the requirements? </a:t>
            </a:r>
          </a:p>
          <a:p>
            <a:pPr lvl="0"/>
            <a:endParaRPr lang="en-US" sz="1300" baseline="0" dirty="0" smtClean="0"/>
          </a:p>
          <a:p>
            <a:pPr lvl="0"/>
            <a:r>
              <a:rPr lang="en-US" sz="1300" baseline="0" dirty="0" smtClean="0"/>
              <a:t>What needs to be adjusted due to constraints of any of there?</a:t>
            </a:r>
          </a:p>
          <a:p>
            <a:pPr lvl="0"/>
            <a:endParaRPr lang="en-US" sz="1300" dirty="0"/>
          </a:p>
          <a:p>
            <a:pPr lvl="0"/>
            <a:endParaRPr lang="en-US" sz="1300" dirty="0"/>
          </a:p>
        </p:txBody>
      </p:sp>
      <p:sp>
        <p:nvSpPr>
          <p:cNvPr id="4" name="Slide Number Placeholder 3"/>
          <p:cNvSpPr>
            <a:spLocks noGrp="1"/>
          </p:cNvSpPr>
          <p:nvPr>
            <p:ph type="sldNum" sz="quarter" idx="10"/>
          </p:nvPr>
        </p:nvSpPr>
        <p:spPr/>
        <p:txBody>
          <a:bodyPr/>
          <a:lstStyle/>
          <a:p>
            <a:fld id="{61D5F533-235B-46B9-8A63-EEC94A443B27}" type="slidenum">
              <a:rPr lang="en-US" smtClean="0"/>
              <a:t>17</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The ideal situation - </a:t>
            </a:r>
          </a:p>
          <a:p>
            <a:r>
              <a:rPr lang="en-US" sz="1300" dirty="0"/>
              <a:t>Objectives should drive resources. </a:t>
            </a:r>
          </a:p>
          <a:p>
            <a:r>
              <a:rPr lang="en-US" sz="1300" dirty="0"/>
              <a:t>How PMs are taught – determine scope, and then assess what resources you need to do everything there. </a:t>
            </a:r>
          </a:p>
          <a:p>
            <a:r>
              <a:rPr lang="en-US" sz="1300" dirty="0"/>
              <a:t>If you don’t have the staff, time, money, either reassess the objectives or find more resources. </a:t>
            </a:r>
          </a:p>
          <a:p>
            <a:endParaRPr lang="en-US" sz="1300" dirty="0"/>
          </a:p>
          <a:p>
            <a:pPr defTabSz="881390"/>
            <a:r>
              <a:rPr lang="en-US" sz="1300" dirty="0"/>
              <a:t>Don’t let anyone tell you it’s never this way!!</a:t>
            </a:r>
          </a:p>
          <a:p>
            <a:r>
              <a:rPr lang="en-US" sz="1300" dirty="0"/>
              <a:t>I’ve had many times when this is the case. </a:t>
            </a:r>
          </a:p>
          <a:p>
            <a:endParaRPr lang="en-US" sz="1300" dirty="0"/>
          </a:p>
          <a:p>
            <a:r>
              <a:rPr lang="en-US" sz="1300" dirty="0"/>
              <a:t>If the project has enough value for the organization, there are usually ways to scare up the right resources to accomplish the project goals. </a:t>
            </a:r>
          </a:p>
          <a:p>
            <a:r>
              <a:rPr lang="en-US" sz="1300" dirty="0"/>
              <a:t>If the resources aren’t there, project objective need to be sacrificed to one degree or another.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18</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156812"/>
            <a:ext cx="5608320" cy="4992026"/>
          </a:xfrm>
        </p:spPr>
        <p:txBody>
          <a:bodyPr/>
          <a:lstStyle/>
          <a:p>
            <a:pPr defTabSz="881390">
              <a:defRPr/>
            </a:pPr>
            <a:r>
              <a:rPr lang="en-US" b="1" dirty="0"/>
              <a:t>Reality </a:t>
            </a:r>
            <a:r>
              <a:rPr lang="en-US" dirty="0"/>
              <a:t>– often how the project is presented is in a way where the objectives are effectively determined by the resource constraints</a:t>
            </a:r>
          </a:p>
          <a:p>
            <a:endParaRPr lang="en-US" dirty="0"/>
          </a:p>
          <a:p>
            <a:r>
              <a:rPr lang="en-US" dirty="0"/>
              <a:t>Libraries often start with this. “We have $10,000 to build a new Web site”.</a:t>
            </a:r>
          </a:p>
          <a:p>
            <a:r>
              <a:rPr lang="en-US" dirty="0"/>
              <a:t>When put this way, the objectives are automatically constrained from the beginning</a:t>
            </a:r>
          </a:p>
          <a:p>
            <a:endParaRPr lang="en-US" dirty="0"/>
          </a:p>
          <a:p>
            <a:r>
              <a:rPr lang="en-US" dirty="0"/>
              <a:t>When you say, “We have 3 children’s librarians who can do </a:t>
            </a:r>
            <a:r>
              <a:rPr lang="en-US" dirty="0" err="1"/>
              <a:t>storytimes</a:t>
            </a:r>
            <a:r>
              <a:rPr lang="en-US" dirty="0"/>
              <a:t> at the beach this summer” Instead of, “We have set a goal of 5 beach </a:t>
            </a:r>
            <a:r>
              <a:rPr lang="en-US" dirty="0" err="1"/>
              <a:t>storytimes</a:t>
            </a:r>
            <a:r>
              <a:rPr lang="en-US" dirty="0"/>
              <a:t> a week  - how many children’s librarians do we need to support that”? You’ve already put a cap on your goals. </a:t>
            </a:r>
          </a:p>
          <a:p>
            <a:endParaRPr lang="en-US" dirty="0"/>
          </a:p>
          <a:p>
            <a:r>
              <a:rPr lang="en-US" b="1" dirty="0"/>
              <a:t>In these cases, present the best possible Outcomes based on the constraints…. But also suggest ways that stretching the constraints may result in a significantly better ROI. </a:t>
            </a:r>
          </a:p>
          <a:p>
            <a:r>
              <a:rPr lang="en-US" dirty="0"/>
              <a:t>“If we were to push the deadline back three more weeks, we could meet these additional objectives as well…”</a:t>
            </a:r>
          </a:p>
          <a:p>
            <a:endParaRPr lang="en-US" dirty="0"/>
          </a:p>
          <a:p>
            <a:endParaRPr lang="en-US" dirty="0"/>
          </a:p>
          <a:p>
            <a:r>
              <a:rPr lang="en-US" dirty="0"/>
              <a:t>This is toughest when accompanied by goals from the outset. For example: “We have $10,000 to spend on buying and implementing software that will do XYZ…”</a:t>
            </a:r>
          </a:p>
          <a:p>
            <a:endParaRPr lang="en-US" dirty="0"/>
          </a:p>
          <a:p>
            <a:r>
              <a:rPr lang="en-US" dirty="0"/>
              <a:t>I’d suggest that when presented with an initial resource constraint: </a:t>
            </a:r>
          </a:p>
          <a:p>
            <a:r>
              <a:rPr lang="en-US" dirty="0"/>
              <a:t>Create a project plan based on that constraint AND a plan based on objectives and have an honest talk with your sponsor. </a:t>
            </a:r>
          </a:p>
          <a:p>
            <a:r>
              <a:rPr lang="en-US" dirty="0"/>
              <a:t>If it matches up, GREAT!!</a:t>
            </a:r>
          </a:p>
          <a:p>
            <a:r>
              <a:rPr lang="en-US" dirty="0"/>
              <a:t>If not, you should not be afraid to suggest that the organization (to really do it RIGHT) may need to spend more, supplement staffing, extend the timeline, etc. Or reassess your objectives</a:t>
            </a:r>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19</a:t>
            </a:fld>
            <a:endParaRPr lang="en-US"/>
          </a:p>
        </p:txBody>
      </p:sp>
    </p:spTree>
    <p:extLst>
      <p:ext uri="{BB962C8B-B14F-4D97-AF65-F5344CB8AC3E}">
        <p14:creationId xmlns:p14="http://schemas.microsoft.com/office/powerpoint/2010/main" val="26329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dirty="0"/>
              <a:t>I’m a project manager, as are many of you, whether you know it or not, so let’s talk about managing projects.</a:t>
            </a:r>
          </a:p>
          <a:p>
            <a:pPr defTabSz="931717">
              <a:defRPr/>
            </a:pPr>
            <a:endParaRPr lang="en-US" sz="1300" dirty="0"/>
          </a:p>
          <a:p>
            <a:pPr defTabSz="931717">
              <a:defRPr/>
            </a:pPr>
            <a:r>
              <a:rPr lang="en-US" sz="1300" dirty="0"/>
              <a:t>Why are projects important?</a:t>
            </a:r>
          </a:p>
          <a:p>
            <a:pPr defTabSz="931717">
              <a:defRPr/>
            </a:pPr>
            <a:endParaRPr lang="en-US" sz="1300" dirty="0"/>
          </a:p>
          <a:p>
            <a:r>
              <a:rPr lang="en-US" sz="1300" dirty="0"/>
              <a:t>Projects help us get things done.</a:t>
            </a:r>
          </a:p>
          <a:p>
            <a:r>
              <a:rPr lang="en-US" sz="1300" dirty="0"/>
              <a:t>Projects keep us relevant, moving forward. </a:t>
            </a:r>
          </a:p>
          <a:p>
            <a:r>
              <a:rPr lang="en-US" sz="1300" dirty="0"/>
              <a:t>Projects evolve into sustained processes. All of our ongoing services began as a project. </a:t>
            </a:r>
          </a:p>
          <a:p>
            <a:pPr defTabSz="931717">
              <a:defRPr/>
            </a:pPr>
            <a:endParaRPr lang="en-US" sz="1300" dirty="0"/>
          </a:p>
          <a:p>
            <a:endParaRPr lang="en-US" sz="1300" dirty="0"/>
          </a:p>
        </p:txBody>
      </p:sp>
      <p:sp>
        <p:nvSpPr>
          <p:cNvPr id="4" name="Slide Number Placeholder 3"/>
          <p:cNvSpPr>
            <a:spLocks noGrp="1"/>
          </p:cNvSpPr>
          <p:nvPr>
            <p:ph type="sldNum" sz="quarter" idx="10"/>
          </p:nvPr>
        </p:nvSpPr>
        <p:spPr/>
        <p:txBody>
          <a:bodyPr/>
          <a:lstStyle/>
          <a:p>
            <a:fld id="{61D5F533-235B-46B9-8A63-EEC94A443B27}" type="slidenum">
              <a:rPr lang="en-US" smtClean="0"/>
              <a:t>2</a:t>
            </a:fld>
            <a:endParaRPr lang="en-US"/>
          </a:p>
        </p:txBody>
      </p:sp>
    </p:spTree>
    <p:extLst>
      <p:ext uri="{BB962C8B-B14F-4D97-AF65-F5344CB8AC3E}">
        <p14:creationId xmlns:p14="http://schemas.microsoft.com/office/powerpoint/2010/main" val="827880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Tools to figure this all out –</a:t>
            </a:r>
          </a:p>
          <a:p>
            <a:r>
              <a:rPr lang="en-US" baseline="0" dirty="0" smtClean="0"/>
              <a:t>Methods, Documentation templates and PM Software </a:t>
            </a:r>
            <a:endParaRPr lang="en-US" dirty="0" smtClean="0"/>
          </a:p>
          <a:p>
            <a:endParaRPr lang="en-US" dirty="0" smtClean="0"/>
          </a:p>
          <a:p>
            <a:r>
              <a:rPr lang="en-US" dirty="0" smtClean="0"/>
              <a:t>Techy Project Planning tools (see my other presentation)</a:t>
            </a:r>
          </a:p>
          <a:p>
            <a:r>
              <a:rPr lang="en-US" dirty="0" smtClean="0"/>
              <a:t>	MS Project, </a:t>
            </a:r>
            <a:r>
              <a:rPr lang="en-US" dirty="0" err="1" smtClean="0"/>
              <a:t>Smartsheet</a:t>
            </a:r>
            <a:r>
              <a:rPr lang="en-US" dirty="0" smtClean="0"/>
              <a:t>, other PM planning tools </a:t>
            </a:r>
          </a:p>
          <a:p>
            <a:r>
              <a:rPr lang="en-US" dirty="0" smtClean="0"/>
              <a:t>	Asana, Trello other task management</a:t>
            </a:r>
            <a:r>
              <a:rPr lang="en-US" baseline="0" dirty="0" smtClean="0"/>
              <a:t> tools</a:t>
            </a:r>
            <a:endParaRPr lang="en-US" dirty="0" smtClean="0"/>
          </a:p>
          <a:p>
            <a:r>
              <a:rPr lang="en-US" dirty="0" smtClean="0"/>
              <a:t>	Communication Tools –</a:t>
            </a:r>
            <a:r>
              <a:rPr lang="en-US" baseline="0" dirty="0" smtClean="0"/>
              <a:t> Slack, email</a:t>
            </a:r>
          </a:p>
          <a:p>
            <a:r>
              <a:rPr lang="en-US" baseline="0" dirty="0" smtClean="0"/>
              <a:t>	File Sharing tools, Dropbox, </a:t>
            </a:r>
            <a:r>
              <a:rPr lang="en-US" baseline="0" dirty="0" err="1" smtClean="0"/>
              <a:t>Sharepoint</a:t>
            </a:r>
            <a:r>
              <a:rPr lang="en-US" baseline="0" dirty="0" smtClean="0"/>
              <a:t>, </a:t>
            </a:r>
            <a:r>
              <a:rPr lang="en-US" baseline="0" dirty="0" err="1" smtClean="0"/>
              <a:t>etc</a:t>
            </a:r>
            <a:r>
              <a:rPr lang="en-US" dirty="0" smtClean="0"/>
              <a:t>	</a:t>
            </a:r>
          </a:p>
          <a:p>
            <a:r>
              <a:rPr lang="en-US" dirty="0" smtClean="0"/>
              <a:t>	Collaboration</a:t>
            </a:r>
            <a:r>
              <a:rPr lang="en-US" baseline="0" dirty="0" smtClean="0"/>
              <a:t> Tools – G docs, </a:t>
            </a:r>
            <a:r>
              <a:rPr lang="en-US" baseline="0" dirty="0" err="1" smtClean="0"/>
              <a:t>etc</a:t>
            </a:r>
            <a:endParaRPr lang="en-US" dirty="0" smtClean="0"/>
          </a:p>
          <a:p>
            <a:endParaRPr lang="en-US" dirty="0" smtClean="0"/>
          </a:p>
          <a:p>
            <a:r>
              <a:rPr lang="en-US" dirty="0" smtClean="0"/>
              <a:t>PM Templates (planning, documentation)</a:t>
            </a:r>
          </a:p>
          <a:p>
            <a:r>
              <a:rPr lang="en-US" dirty="0" smtClean="0"/>
              <a:t>	</a:t>
            </a:r>
          </a:p>
        </p:txBody>
      </p:sp>
      <p:sp>
        <p:nvSpPr>
          <p:cNvPr id="4" name="Slide Number Placeholder 3"/>
          <p:cNvSpPr>
            <a:spLocks noGrp="1"/>
          </p:cNvSpPr>
          <p:nvPr>
            <p:ph type="sldNum" sz="quarter" idx="10"/>
          </p:nvPr>
        </p:nvSpPr>
        <p:spPr/>
        <p:txBody>
          <a:bodyPr/>
          <a:lstStyle/>
          <a:p>
            <a:fld id="{170EED3A-B4CA-40A8-AD5D-69C1BB2E2078}" type="slidenum">
              <a:rPr lang="en-US" smtClean="0"/>
              <a:t>20</a:t>
            </a:fld>
            <a:endParaRPr lang="en-US"/>
          </a:p>
        </p:txBody>
      </p:sp>
    </p:spTree>
    <p:extLst>
      <p:ext uri="{BB962C8B-B14F-4D97-AF65-F5344CB8AC3E}">
        <p14:creationId xmlns:p14="http://schemas.microsoft.com/office/powerpoint/2010/main" val="1458860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Register – Define Activities in line with scope</a:t>
            </a:r>
          </a:p>
          <a:p>
            <a:r>
              <a:rPr lang="en-US" dirty="0" smtClean="0"/>
              <a:t>WBS – Sequence the activities to create dependencies</a:t>
            </a:r>
          </a:p>
          <a:p>
            <a:r>
              <a:rPr lang="en-US" dirty="0" smtClean="0"/>
              <a:t>Schedule – Assign durations and dates</a:t>
            </a:r>
          </a:p>
          <a:p>
            <a:r>
              <a:rPr lang="en-US" dirty="0" smtClean="0"/>
              <a:t>Gantt Chart –</a:t>
            </a:r>
            <a:r>
              <a:rPr lang="en-US" baseline="0" dirty="0" smtClean="0"/>
              <a:t> Chart it all out with resource allocations</a:t>
            </a:r>
          </a:p>
          <a:p>
            <a:endParaRPr lang="en-US" baseline="0" dirty="0" smtClean="0"/>
          </a:p>
          <a:p>
            <a:r>
              <a:rPr lang="en-US" baseline="0" dirty="0" smtClean="0"/>
              <a:t>See pmi.org</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21</a:t>
            </a:fld>
            <a:endParaRPr lang="en-US"/>
          </a:p>
        </p:txBody>
      </p:sp>
    </p:spTree>
    <p:extLst>
      <p:ext uri="{BB962C8B-B14F-4D97-AF65-F5344CB8AC3E}">
        <p14:creationId xmlns:p14="http://schemas.microsoft.com/office/powerpoint/2010/main" val="412513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Management Planning – DO NOT SKIP THIS</a:t>
            </a:r>
          </a:p>
          <a:p>
            <a:endParaRPr lang="en-US" dirty="0" smtClean="0"/>
          </a:p>
          <a:p>
            <a:r>
              <a:rPr lang="en-US" dirty="0" smtClean="0"/>
              <a:t>Begins in Planning Process “What could possibly go wrong”</a:t>
            </a:r>
          </a:p>
          <a:p>
            <a:r>
              <a:rPr lang="en-US" dirty="0" smtClean="0"/>
              <a:t>List those things!</a:t>
            </a:r>
          </a:p>
          <a:p>
            <a:endParaRPr lang="en-US" dirty="0" smtClean="0"/>
          </a:p>
          <a:p>
            <a:r>
              <a:rPr lang="en-US" dirty="0" smtClean="0"/>
              <a:t>Predictable risks: prepare for them Be ready with the fire extinguisher</a:t>
            </a:r>
          </a:p>
          <a:p>
            <a:r>
              <a:rPr lang="en-US" dirty="0" smtClean="0"/>
              <a:t>Unpredictable</a:t>
            </a:r>
            <a:r>
              <a:rPr lang="en-US" baseline="0" dirty="0" smtClean="0"/>
              <a:t> risks: Give leeway for this. (Ex: schedule management – never schedule resources for 100%. I use a 40%/90% guideline)</a:t>
            </a:r>
            <a:endParaRPr lang="en-US" dirty="0" smtClean="0"/>
          </a:p>
          <a:p>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22</a:t>
            </a:fld>
            <a:endParaRPr lang="en-US"/>
          </a:p>
        </p:txBody>
      </p:sp>
    </p:spTree>
    <p:extLst>
      <p:ext uri="{BB962C8B-B14F-4D97-AF65-F5344CB8AC3E}">
        <p14:creationId xmlns:p14="http://schemas.microsoft.com/office/powerpoint/2010/main" val="3501655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Management Cycle</a:t>
            </a:r>
          </a:p>
          <a:p>
            <a:r>
              <a:rPr lang="en-US" dirty="0" smtClean="0"/>
              <a:t>Begins</a:t>
            </a:r>
            <a:r>
              <a:rPr lang="en-US" baseline="0" dirty="0" smtClean="0"/>
              <a:t> in the planning process and continues to churn through the other project phases. </a:t>
            </a:r>
          </a:p>
          <a:p>
            <a:endParaRPr lang="en-US" dirty="0" smtClean="0"/>
          </a:p>
          <a:p>
            <a:r>
              <a:rPr lang="en-US" dirty="0" smtClean="0"/>
              <a:t>Formalize your</a:t>
            </a:r>
            <a:r>
              <a:rPr lang="en-US" baseline="0" dirty="0" smtClean="0"/>
              <a:t> plan for playing this out and dealing with problems = NO PANIC</a:t>
            </a:r>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23</a:t>
            </a:fld>
            <a:endParaRPr lang="en-US"/>
          </a:p>
        </p:txBody>
      </p:sp>
    </p:spTree>
    <p:extLst>
      <p:ext uri="{BB962C8B-B14F-4D97-AF65-F5344CB8AC3E}">
        <p14:creationId xmlns:p14="http://schemas.microsoft.com/office/powerpoint/2010/main" val="1991310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Documentation is key. </a:t>
            </a:r>
          </a:p>
          <a:p>
            <a:r>
              <a:rPr lang="en-US" baseline="0" dirty="0" smtClean="0"/>
              <a:t>Tedious, sometimes seems unnecessary or secondary to actually getting things done. </a:t>
            </a:r>
          </a:p>
          <a:p>
            <a:r>
              <a:rPr lang="en-US" baseline="0" dirty="0" smtClean="0"/>
              <a:t>BUT documentation can seriously help avoid rework, provide a foundation for training or project changes, and makes closing procedures much, much easier. </a:t>
            </a:r>
          </a:p>
          <a:p>
            <a:r>
              <a:rPr lang="en-US" baseline="0" dirty="0" smtClean="0"/>
              <a:t>Leaves a record of what was done – great fro future troubleshooting and for developing new projects. </a:t>
            </a:r>
          </a:p>
          <a:p>
            <a:pPr defTabSz="881390"/>
            <a:endParaRPr lang="en-US" baseline="0" dirty="0" smtClean="0"/>
          </a:p>
          <a:p>
            <a:pPr defTabSz="881390"/>
            <a:endParaRPr lang="en-US" dirty="0" smtClean="0"/>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24</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time to close out your</a:t>
            </a:r>
            <a:r>
              <a:rPr lang="en-US" baseline="0" dirty="0" smtClean="0"/>
              <a:t> projects right – huge benefit to future projects</a:t>
            </a:r>
          </a:p>
          <a:p>
            <a:r>
              <a:rPr lang="en-US" baseline="0" dirty="0" smtClean="0"/>
              <a:t>Formally accept project requirements</a:t>
            </a:r>
          </a:p>
          <a:p>
            <a:endParaRPr lang="en-US" baseline="0" dirty="0" smtClean="0"/>
          </a:p>
          <a:p>
            <a:r>
              <a:rPr lang="en-US" baseline="0" dirty="0" smtClean="0"/>
              <a:t>ALSO</a:t>
            </a:r>
          </a:p>
          <a:p>
            <a:endParaRPr lang="en-US" baseline="0" dirty="0" smtClean="0"/>
          </a:p>
          <a:p>
            <a:r>
              <a:rPr lang="en-US" baseline="0" dirty="0" smtClean="0"/>
              <a:t>Document “Lessons Learned” with your team</a:t>
            </a:r>
          </a:p>
          <a:p>
            <a:r>
              <a:rPr lang="en-US" baseline="0" dirty="0" smtClean="0"/>
              <a:t>Debrief and Discuss what you’ve learned, what didn’t go so well, what was great, and what you’d do better in the future. </a:t>
            </a:r>
          </a:p>
          <a:p>
            <a:r>
              <a:rPr lang="en-US" baseline="0" dirty="0" smtClean="0"/>
              <a:t>Write this all down in a list of “Lessons Learned” that will be distributed later. </a:t>
            </a:r>
          </a:p>
          <a:p>
            <a:r>
              <a:rPr lang="en-US" baseline="0" dirty="0" smtClean="0"/>
              <a:t>Refer to this list when planning other projects</a:t>
            </a:r>
          </a:p>
        </p:txBody>
      </p:sp>
      <p:sp>
        <p:nvSpPr>
          <p:cNvPr id="4" name="Slide Number Placeholder 3"/>
          <p:cNvSpPr>
            <a:spLocks noGrp="1"/>
          </p:cNvSpPr>
          <p:nvPr>
            <p:ph type="sldNum" sz="quarter" idx="10"/>
          </p:nvPr>
        </p:nvSpPr>
        <p:spPr/>
        <p:txBody>
          <a:bodyPr/>
          <a:lstStyle/>
          <a:p>
            <a:fld id="{170EED3A-B4CA-40A8-AD5D-69C1BB2E2078}" type="slidenum">
              <a:rPr lang="en-US" smtClean="0"/>
              <a:t>25</a:t>
            </a:fld>
            <a:endParaRPr lang="en-US"/>
          </a:p>
        </p:txBody>
      </p:sp>
    </p:spTree>
    <p:extLst>
      <p:ext uri="{BB962C8B-B14F-4D97-AF65-F5344CB8AC3E}">
        <p14:creationId xmlns:p14="http://schemas.microsoft.com/office/powerpoint/2010/main" val="929131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dirty="0"/>
              <a:t>Look into Project Management as a field of expertise to draw from. </a:t>
            </a:r>
          </a:p>
          <a:p>
            <a:pPr defTabSz="931717">
              <a:defRPr/>
            </a:pPr>
            <a:r>
              <a:rPr lang="en-US" sz="1300" dirty="0"/>
              <a:t>PMBOK from pmi.org</a:t>
            </a:r>
          </a:p>
          <a:p>
            <a:endParaRPr lang="en-US" dirty="0" smtClean="0"/>
          </a:p>
          <a:p>
            <a:pPr defTabSz="931717">
              <a:defRPr/>
            </a:pPr>
            <a:r>
              <a:rPr lang="en-US" sz="1300" dirty="0"/>
              <a:t>Focus on Planning to begin thinking more like a Project Manager and lead to more project success. </a:t>
            </a:r>
          </a:p>
          <a:p>
            <a:endParaRPr lang="en-US" dirty="0" smtClean="0"/>
          </a:p>
          <a:p>
            <a:endParaRPr lang="en-US" dirty="0" smtClean="0"/>
          </a:p>
          <a:p>
            <a:r>
              <a:rPr lang="en-US" dirty="0" smtClean="0"/>
              <a:t>Efficiency</a:t>
            </a:r>
          </a:p>
          <a:p>
            <a:r>
              <a:rPr lang="en-US" dirty="0" smtClean="0"/>
              <a:t>Reduced Risk</a:t>
            </a:r>
          </a:p>
          <a:p>
            <a:r>
              <a:rPr lang="en-US" dirty="0" smtClean="0"/>
              <a:t>Adaptability</a:t>
            </a:r>
          </a:p>
          <a:p>
            <a:r>
              <a:rPr lang="en-US" dirty="0" smtClean="0"/>
              <a:t>Foundation for future</a:t>
            </a:r>
          </a:p>
          <a:p>
            <a:endParaRPr lang="en-US" dirty="0" smtClean="0"/>
          </a:p>
          <a:p>
            <a:r>
              <a:rPr lang="en-US" dirty="0" smtClean="0"/>
              <a:t>SUCCESS!!</a:t>
            </a:r>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26</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27</a:t>
            </a:fld>
            <a:endParaRPr lang="en-US"/>
          </a:p>
        </p:txBody>
      </p:sp>
    </p:spTree>
    <p:extLst>
      <p:ext uri="{BB962C8B-B14F-4D97-AF65-F5344CB8AC3E}">
        <p14:creationId xmlns:p14="http://schemas.microsoft.com/office/powerpoint/2010/main" val="2020475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b="1" dirty="0"/>
              <a:t>Project Management Principles</a:t>
            </a:r>
            <a:r>
              <a:rPr lang="en-US" sz="1300" dirty="0"/>
              <a:t> – What is a project?</a:t>
            </a:r>
          </a:p>
          <a:p>
            <a:pPr defTabSz="931717">
              <a:defRPr/>
            </a:pPr>
            <a:r>
              <a:rPr lang="en-US" sz="1300" dirty="0"/>
              <a:t>For the purposes of today’s talk:</a:t>
            </a:r>
          </a:p>
          <a:p>
            <a:pPr defTabSz="931717">
              <a:defRPr/>
            </a:pPr>
            <a:endParaRPr lang="en-US" sz="1300" dirty="0"/>
          </a:p>
          <a:p>
            <a:r>
              <a:rPr lang="en-US" dirty="0" smtClean="0"/>
              <a:t>Temporary - Specific Beginning and Ending Dates</a:t>
            </a:r>
          </a:p>
          <a:p>
            <a:r>
              <a:rPr lang="en-US" dirty="0" smtClean="0"/>
              <a:t>Unique – Not a</a:t>
            </a:r>
            <a:r>
              <a:rPr lang="en-US" baseline="0" dirty="0" smtClean="0"/>
              <a:t> routine Operation</a:t>
            </a:r>
          </a:p>
          <a:p>
            <a:r>
              <a:rPr lang="en-US" baseline="0" dirty="0" smtClean="0"/>
              <a:t>Goal Oriented – designed to create a specific service, product or result</a:t>
            </a:r>
          </a:p>
          <a:p>
            <a:endParaRPr lang="en-US" baseline="0" dirty="0" smtClean="0"/>
          </a:p>
          <a:p>
            <a:r>
              <a:rPr lang="en-US" baseline="0" dirty="0" smtClean="0"/>
              <a:t>Collaborative – Not something you do all by yourself</a:t>
            </a:r>
            <a:endParaRPr lang="en-US" dirty="0" smtClean="0"/>
          </a:p>
          <a:p>
            <a:endParaRPr lang="en-US" dirty="0" smtClean="0"/>
          </a:p>
          <a:p>
            <a:pPr defTabSz="931717">
              <a:defRPr/>
            </a:pPr>
            <a:r>
              <a:rPr lang="en-US" dirty="0" smtClean="0"/>
              <a:t>Defined Scope and Resources</a:t>
            </a:r>
          </a:p>
          <a:p>
            <a:r>
              <a:rPr lang="en-US" dirty="0" smtClean="0"/>
              <a:t>Must be On Time, On Budget,</a:t>
            </a:r>
            <a:r>
              <a:rPr lang="en-US" baseline="0" dirty="0" smtClean="0"/>
              <a:t> Fulfilling defined requirements</a:t>
            </a:r>
          </a:p>
          <a:p>
            <a:endParaRPr lang="en-US" baseline="0" dirty="0" smtClean="0"/>
          </a:p>
          <a:p>
            <a:r>
              <a:rPr lang="en-US" baseline="0" dirty="0" smtClean="0"/>
              <a:t>Project: Special Events, Construction or Renovation, Marketing campaigns, software implementation, </a:t>
            </a:r>
          </a:p>
          <a:p>
            <a:r>
              <a:rPr lang="en-US" baseline="0" dirty="0" smtClean="0"/>
              <a:t>NOT a Project: Ongoing collection maintenance, running regular programs, most reference desk activities</a:t>
            </a:r>
          </a:p>
          <a:p>
            <a:endParaRPr lang="en-US" baseline="0" dirty="0" smtClean="0"/>
          </a:p>
        </p:txBody>
      </p:sp>
      <p:sp>
        <p:nvSpPr>
          <p:cNvPr id="4" name="Slide Number Placeholder 3"/>
          <p:cNvSpPr>
            <a:spLocks noGrp="1"/>
          </p:cNvSpPr>
          <p:nvPr>
            <p:ph type="sldNum" sz="quarter" idx="10"/>
          </p:nvPr>
        </p:nvSpPr>
        <p:spPr/>
        <p:txBody>
          <a:bodyPr/>
          <a:lstStyle/>
          <a:p>
            <a:fld id="{170EED3A-B4CA-40A8-AD5D-69C1BB2E2078}" type="slidenum">
              <a:rPr lang="en-US" smtClean="0"/>
              <a:t>3</a:t>
            </a:fld>
            <a:endParaRPr lang="en-US"/>
          </a:p>
        </p:txBody>
      </p:sp>
    </p:spTree>
    <p:extLst>
      <p:ext uri="{BB962C8B-B14F-4D97-AF65-F5344CB8AC3E}">
        <p14:creationId xmlns:p14="http://schemas.microsoft.com/office/powerpoint/2010/main" val="3292138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 Manager leads the project from inception through execution and implementation. </a:t>
            </a:r>
          </a:p>
          <a:p>
            <a:r>
              <a:rPr lang="en-US" baseline="0" dirty="0" smtClean="0"/>
              <a:t>Must manage resources, risks, and communication to successfully achieve project goals and objectives. </a:t>
            </a:r>
          </a:p>
          <a:p>
            <a:r>
              <a:rPr lang="en-US" baseline="0" dirty="0" smtClean="0"/>
              <a:t>May or may not be doing the work him/herself – but is always accountable for making sure the project is completed on time, within the budget, and to project specifications. </a:t>
            </a:r>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4</a:t>
            </a:fld>
            <a:endParaRPr lang="en-US"/>
          </a:p>
        </p:txBody>
      </p:sp>
    </p:spTree>
    <p:extLst>
      <p:ext uri="{BB962C8B-B14F-4D97-AF65-F5344CB8AC3E}">
        <p14:creationId xmlns:p14="http://schemas.microsoft.com/office/powerpoint/2010/main" val="1047798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PM issues in </a:t>
            </a:r>
            <a:r>
              <a:rPr lang="en-US" sz="1300" dirty="0" smtClean="0"/>
              <a:t>libraries – Despite the large number of projects we do, Libraries</a:t>
            </a:r>
            <a:r>
              <a:rPr lang="en-US" sz="1300" baseline="0" dirty="0" smtClean="0"/>
              <a:t> are rarely project focused. </a:t>
            </a:r>
            <a:endParaRPr lang="en-US" sz="1300" dirty="0"/>
          </a:p>
          <a:p>
            <a:pPr marL="275434" indent="-275434">
              <a:buFont typeface="Arial" panose="020B0604020202020204" pitchFamily="34" charset="0"/>
              <a:buChar char="•"/>
            </a:pPr>
            <a:r>
              <a:rPr lang="en-US" sz="1300" dirty="0"/>
              <a:t>Few library professionals are trained in making projects successful. Keeping all of the wheels in motion and synced up is a specialized skill set.</a:t>
            </a:r>
          </a:p>
          <a:p>
            <a:pPr marL="275434" indent="-275434">
              <a:buFont typeface="Arial" panose="020B0604020202020204" pitchFamily="34" charset="0"/>
              <a:buChar char="•"/>
            </a:pPr>
            <a:r>
              <a:rPr lang="en-US" sz="1300" dirty="0"/>
              <a:t>Few libraries are organized in a project-centered way. Libraries focus on the CS end of things and relegate projects to secondary – without realizing that project outcomes directly impact CS and organizational goals.</a:t>
            </a:r>
          </a:p>
          <a:p>
            <a:pPr marL="275434" lvl="1" indent="-275434" defTabSz="881390">
              <a:buFont typeface="Arial" panose="020B0604020202020204" pitchFamily="34" charset="0"/>
              <a:buChar char="•"/>
            </a:pPr>
            <a:r>
              <a:rPr lang="en-US" sz="1300" dirty="0"/>
              <a:t>	 Projects are often only supported if they don’t interfere with the desk schedule or the materials budget. </a:t>
            </a:r>
          </a:p>
          <a:p>
            <a:pPr marL="275434" indent="-275434">
              <a:buFont typeface="Arial" panose="020B0604020202020204" pitchFamily="34" charset="0"/>
              <a:buChar char="•"/>
            </a:pPr>
            <a:r>
              <a:rPr lang="en-US" sz="1300" dirty="0"/>
              <a:t>Few of us even understand what’s going on when we undertake a project, which opens us up to all kinds of risk. This makes us slower, less cost-effective, reduces efficiency, and helps foster a culture where change is HARD.</a:t>
            </a:r>
          </a:p>
          <a:p>
            <a:endParaRPr lang="en-US" dirty="0" smtClean="0"/>
          </a:p>
          <a:p>
            <a:r>
              <a:rPr lang="en-US" dirty="0" smtClean="0"/>
              <a:t>There are 10 basic things we in</a:t>
            </a:r>
            <a:r>
              <a:rPr lang="en-US" baseline="0" dirty="0" smtClean="0"/>
              <a:t> the library world can do to shift our way of thinking to be more project oriented.</a:t>
            </a:r>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5</a:t>
            </a:fld>
            <a:endParaRPr lang="en-US"/>
          </a:p>
        </p:txBody>
      </p:sp>
    </p:spTree>
    <p:extLst>
      <p:ext uri="{BB962C8B-B14F-4D97-AF65-F5344CB8AC3E}">
        <p14:creationId xmlns:p14="http://schemas.microsoft.com/office/powerpoint/2010/main" val="115611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733048"/>
          </a:xfrm>
        </p:spPr>
        <p:txBody>
          <a:bodyPr/>
          <a:lstStyle/>
          <a:p>
            <a:pPr marL="440695" lvl="1" defTabSz="881390"/>
            <a:r>
              <a:rPr lang="en-US" sz="1300" dirty="0"/>
              <a:t>Functional managers are usually put in charge of projects by default, regardless of PM skills. </a:t>
            </a:r>
          </a:p>
          <a:p>
            <a:pPr lvl="1"/>
            <a:r>
              <a:rPr lang="en-US" sz="1300" dirty="0"/>
              <a:t>But is this always the best way?</a:t>
            </a:r>
          </a:p>
          <a:p>
            <a:pPr lvl="1"/>
            <a:endParaRPr lang="en-US" sz="1300" dirty="0"/>
          </a:p>
          <a:p>
            <a:pPr marL="440695" lvl="1" defTabSz="881390"/>
            <a:r>
              <a:rPr lang="en-US" sz="1300" dirty="0"/>
              <a:t>Does it always have to be the department head? Or someone in the department at all?</a:t>
            </a:r>
          </a:p>
          <a:p>
            <a:pPr lvl="1"/>
            <a:endParaRPr lang="en-US" sz="1300" dirty="0"/>
          </a:p>
          <a:p>
            <a:pPr lvl="1"/>
            <a:r>
              <a:rPr lang="en-US" sz="1300" dirty="0"/>
              <a:t>Project Manager  – Ability, Authority, Accountability</a:t>
            </a:r>
          </a:p>
          <a:p>
            <a:pPr lvl="2"/>
            <a:r>
              <a:rPr lang="en-US" sz="1300" dirty="0"/>
              <a:t>Ability - Get the right person – not necessarily the functional manager. This is a specific skill set</a:t>
            </a:r>
          </a:p>
          <a:p>
            <a:pPr lvl="2"/>
            <a:r>
              <a:rPr lang="en-US" sz="1300" dirty="0"/>
              <a:t>Authority - Give this person the authority needed to get the job done. A big problem for libraries, which are usually organized functionally</a:t>
            </a:r>
          </a:p>
          <a:p>
            <a:pPr lvl="2"/>
            <a:r>
              <a:rPr lang="en-US" sz="1300" dirty="0"/>
              <a:t>	</a:t>
            </a:r>
            <a:r>
              <a:rPr lang="en-US" sz="1300" dirty="0" err="1"/>
              <a:t>Mgmt</a:t>
            </a:r>
            <a:r>
              <a:rPr lang="en-US" sz="1300" dirty="0"/>
              <a:t> should give official authority and allot a % of staff time under this person’s supervision</a:t>
            </a:r>
          </a:p>
          <a:p>
            <a:pPr lvl="2"/>
            <a:r>
              <a:rPr lang="en-US" sz="1300" dirty="0"/>
              <a:t>	</a:t>
            </a:r>
            <a:r>
              <a:rPr lang="en-US" sz="1300" dirty="0" err="1"/>
              <a:t>Mgmt</a:t>
            </a:r>
            <a:r>
              <a:rPr lang="en-US" sz="1300" dirty="0"/>
              <a:t> should give separate $ to this person for a budget</a:t>
            </a:r>
          </a:p>
          <a:p>
            <a:pPr lvl="2"/>
            <a:r>
              <a:rPr lang="en-US" sz="1300" dirty="0"/>
              <a:t>	Encourage a good relationship with functional managers</a:t>
            </a:r>
          </a:p>
          <a:p>
            <a:pPr lvl="2"/>
            <a:r>
              <a:rPr lang="en-US" sz="1300" dirty="0"/>
              <a:t>Accountability - Who are they accountable to? What are they accountable for? Who is accountable to them?</a:t>
            </a:r>
          </a:p>
          <a:p>
            <a:pPr lvl="2"/>
            <a:r>
              <a:rPr lang="en-US" sz="1300" dirty="0"/>
              <a:t>	Define these things before the project starts</a:t>
            </a:r>
          </a:p>
          <a:p>
            <a:pPr lvl="2"/>
            <a:r>
              <a:rPr lang="en-US" sz="1300" dirty="0"/>
              <a:t>	Require project updates – helps with authority, too.</a:t>
            </a:r>
          </a:p>
          <a:p>
            <a:pPr lvl="3"/>
            <a:r>
              <a:rPr lang="en-US" sz="1300" dirty="0"/>
              <a:t>Create an accountability matrix around them (RACI) to define roles clearly</a:t>
            </a:r>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6</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smtClean="0"/>
              <a:t>A good tool</a:t>
            </a:r>
            <a:r>
              <a:rPr lang="en-US" sz="1300" baseline="0" dirty="0" smtClean="0"/>
              <a:t> for establishing the PM’s role in relation to other stakeholders</a:t>
            </a:r>
            <a:endParaRPr lang="en-US" sz="1300" dirty="0" smtClean="0"/>
          </a:p>
          <a:p>
            <a:pPr fontAlgn="base"/>
            <a:r>
              <a:rPr lang="en-US" sz="1300" dirty="0" smtClean="0"/>
              <a:t>An </a:t>
            </a:r>
            <a:r>
              <a:rPr lang="en-US" sz="1300" dirty="0"/>
              <a:t>important tool for developing your Communication plan: RACI matrix. </a:t>
            </a:r>
          </a:p>
          <a:p>
            <a:pPr fontAlgn="base"/>
            <a:r>
              <a:rPr lang="en-US" sz="1300" dirty="0"/>
              <a:t>Defining stakeholders and establishing their roles from the BEGINNING in a way that can be communicated clearly ****</a:t>
            </a:r>
          </a:p>
          <a:p>
            <a:pPr fontAlgn="base"/>
            <a:endParaRPr lang="en-US" sz="1300" dirty="0"/>
          </a:p>
          <a:p>
            <a:pPr fontAlgn="base"/>
            <a:r>
              <a:rPr lang="en-US" sz="1300" dirty="0"/>
              <a:t>Grid: Stakeholders/Activities – each one assigned a role. </a:t>
            </a:r>
          </a:p>
          <a:p>
            <a:pPr lvl="1" fontAlgn="base"/>
            <a:r>
              <a:rPr lang="en-US" sz="1300" dirty="0"/>
              <a:t>Responsible – Who is responsible for the execution of the task? Who’s doing the work?</a:t>
            </a:r>
          </a:p>
          <a:p>
            <a:pPr lvl="1" fontAlgn="base"/>
            <a:r>
              <a:rPr lang="en-US" sz="1300" dirty="0"/>
              <a:t>Accountable – Who is accountable for the tasks and signs off the work? Who’s ass is on the line if this work isn’t done?</a:t>
            </a:r>
          </a:p>
          <a:p>
            <a:pPr lvl="1" fontAlgn="base"/>
            <a:r>
              <a:rPr lang="en-US" sz="1300" dirty="0"/>
              <a:t>Consulted – Who are the subject matter experts who to be consulted? Who gets a say in this aspect of the work?</a:t>
            </a:r>
          </a:p>
          <a:p>
            <a:pPr lvl="1" fontAlgn="base"/>
            <a:r>
              <a:rPr lang="en-US" sz="1300" dirty="0"/>
              <a:t>Informed – Who are the people who need to be updated of the progress? Who just gets told about it?</a:t>
            </a:r>
          </a:p>
          <a:p>
            <a:endParaRPr lang="en-US" dirty="0" smtClean="0"/>
          </a:p>
          <a:p>
            <a:r>
              <a:rPr lang="en-US" dirty="0" smtClean="0"/>
              <a:t>Helps establish a project within the</a:t>
            </a:r>
            <a:r>
              <a:rPr lang="en-US" baseline="0" dirty="0" smtClean="0"/>
              <a:t> organization – accountability, authority, expectations</a:t>
            </a:r>
          </a:p>
          <a:p>
            <a:endParaRPr lang="en-US" baseline="0" dirty="0" smtClean="0"/>
          </a:p>
          <a:p>
            <a:r>
              <a:rPr lang="en-US" baseline="0" dirty="0" smtClean="0"/>
              <a:t>In libraries, it is essential that the expectation from the outset of the project is that NOT EVERYONE GETS A “C”</a:t>
            </a:r>
            <a:endParaRPr lang="en-US" dirty="0"/>
          </a:p>
        </p:txBody>
      </p:sp>
      <p:sp>
        <p:nvSpPr>
          <p:cNvPr id="4" name="Slide Number Placeholder 3"/>
          <p:cNvSpPr>
            <a:spLocks noGrp="1"/>
          </p:cNvSpPr>
          <p:nvPr>
            <p:ph type="sldNum" sz="quarter" idx="10"/>
          </p:nvPr>
        </p:nvSpPr>
        <p:spPr/>
        <p:txBody>
          <a:bodyPr/>
          <a:lstStyle/>
          <a:p>
            <a:fld id="{170EED3A-B4CA-40A8-AD5D-69C1BB2E2078}" type="slidenum">
              <a:rPr lang="en-US" smtClean="0"/>
              <a:t>7</a:t>
            </a:fld>
            <a:endParaRPr lang="en-US"/>
          </a:p>
        </p:txBody>
      </p:sp>
    </p:spTree>
    <p:extLst>
      <p:ext uri="{BB962C8B-B14F-4D97-AF65-F5344CB8AC3E}">
        <p14:creationId xmlns:p14="http://schemas.microsoft.com/office/powerpoint/2010/main" val="3682120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b="1" dirty="0"/>
              <a:t>PMI defines projects in terms of Process Groups: </a:t>
            </a:r>
          </a:p>
          <a:p>
            <a:pPr lvl="0"/>
            <a:r>
              <a:rPr lang="en-US" sz="1300" b="1" dirty="0"/>
              <a:t>Initiate, Plan, Execute/Monitor &amp; Control, Closing</a:t>
            </a:r>
          </a:p>
          <a:p>
            <a:pPr lvl="0"/>
            <a:endParaRPr lang="en-US" sz="1300" b="1" dirty="0"/>
          </a:p>
          <a:p>
            <a:pPr lvl="0"/>
            <a:r>
              <a:rPr lang="en-US" sz="1300" b="1" dirty="0" smtClean="0"/>
              <a:t>Planning </a:t>
            </a:r>
            <a:r>
              <a:rPr lang="en-US" sz="1300" dirty="0"/>
              <a:t>- Most important process group</a:t>
            </a:r>
          </a:p>
          <a:p>
            <a:r>
              <a:rPr lang="en-US" sz="1300" dirty="0"/>
              <a:t>This is an all too often ignored or slighted element in library projects. Libraries that skip right into the “doing” rather than spending enough time planning set themselves up for failure. </a:t>
            </a:r>
          </a:p>
          <a:p>
            <a:r>
              <a:rPr lang="en-US" sz="1300" dirty="0"/>
              <a:t>This doesn’t just mean talking about it. </a:t>
            </a:r>
          </a:p>
          <a:p>
            <a:pPr lvl="1"/>
            <a:r>
              <a:rPr lang="en-US" sz="1300" dirty="0"/>
              <a:t>Make real plans! Formalize things a bit!</a:t>
            </a:r>
          </a:p>
          <a:p>
            <a:pPr lvl="1"/>
            <a:r>
              <a:rPr lang="en-US" sz="1300" dirty="0"/>
              <a:t>Cover all areas! Risk, QA, Procurements, Communication</a:t>
            </a:r>
          </a:p>
          <a:p>
            <a:pPr lvl="1"/>
            <a:r>
              <a:rPr lang="en-US" sz="1300" dirty="0"/>
              <a:t>Have a plan for your plan and contingencies for your contingencies</a:t>
            </a:r>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8</a:t>
            </a:fld>
            <a:endParaRPr lang="en-US"/>
          </a:p>
        </p:txBody>
      </p:sp>
    </p:spTree>
    <p:extLst>
      <p:ext uri="{BB962C8B-B14F-4D97-AF65-F5344CB8AC3E}">
        <p14:creationId xmlns:p14="http://schemas.microsoft.com/office/powerpoint/2010/main" val="19783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b="1" dirty="0"/>
              <a:t>Once the Plan is in place THEN you can do. </a:t>
            </a:r>
            <a:endParaRPr lang="en-US" sz="1300" b="1" dirty="0" smtClean="0"/>
          </a:p>
          <a:p>
            <a:pPr defTabSz="931717">
              <a:defRPr/>
            </a:pPr>
            <a:r>
              <a:rPr lang="en-US" sz="1300" b="1" dirty="0" smtClean="0"/>
              <a:t>Too many library projects get derailed because people just jump right into the work.</a:t>
            </a:r>
            <a:endParaRPr lang="en-US" sz="1300" b="1" dirty="0"/>
          </a:p>
          <a:p>
            <a:pPr defTabSz="931717">
              <a:defRPr/>
            </a:pPr>
            <a:endParaRPr lang="en-US" sz="1300" b="1" dirty="0"/>
          </a:p>
          <a:p>
            <a:pPr defTabSz="931717">
              <a:defRPr/>
            </a:pPr>
            <a:r>
              <a:rPr lang="en-US" sz="1300" b="1" dirty="0"/>
              <a:t>You need to clearly define the WHAT before you can figure out the HOW. </a:t>
            </a:r>
          </a:p>
          <a:p>
            <a:pPr defTabSz="931717">
              <a:defRPr/>
            </a:pPr>
            <a:r>
              <a:rPr lang="en-US" sz="1300" b="1" dirty="0"/>
              <a:t>You need to know where you’re going before you can figure out how to get there.</a:t>
            </a:r>
          </a:p>
          <a:p>
            <a:pPr defTabSz="931717">
              <a:defRPr/>
            </a:pPr>
            <a:endParaRPr lang="en-US" sz="1300" b="1" dirty="0"/>
          </a:p>
          <a:p>
            <a:pPr defTabSz="931717">
              <a:defRPr/>
            </a:pPr>
            <a:r>
              <a:rPr lang="en-US" sz="1300" dirty="0" smtClean="0"/>
              <a:t>Make a formal, detailed</a:t>
            </a:r>
            <a:r>
              <a:rPr lang="en-US" sz="1300" baseline="0" dirty="0" smtClean="0"/>
              <a:t> plan for every aspect or the project. </a:t>
            </a:r>
            <a:endParaRPr lang="en-US" sz="1300" dirty="0"/>
          </a:p>
          <a:p>
            <a:pPr defTabSz="931717">
              <a:defRPr/>
            </a:pPr>
            <a:r>
              <a:rPr lang="en-US" sz="1300" dirty="0"/>
              <a:t>Communicate.</a:t>
            </a:r>
          </a:p>
          <a:p>
            <a:pPr defTabSz="931717">
              <a:defRPr/>
            </a:pPr>
            <a:r>
              <a:rPr lang="en-US" sz="1300" dirty="0"/>
              <a:t>Follow the plan.</a:t>
            </a:r>
          </a:p>
          <a:p>
            <a:endParaRPr lang="en-US" dirty="0"/>
          </a:p>
        </p:txBody>
      </p:sp>
      <p:sp>
        <p:nvSpPr>
          <p:cNvPr id="4" name="Slide Number Placeholder 3"/>
          <p:cNvSpPr>
            <a:spLocks noGrp="1"/>
          </p:cNvSpPr>
          <p:nvPr>
            <p:ph type="sldNum" sz="quarter" idx="10"/>
          </p:nvPr>
        </p:nvSpPr>
        <p:spPr/>
        <p:txBody>
          <a:bodyPr/>
          <a:lstStyle/>
          <a:p>
            <a:fld id="{61D5F533-235B-46B9-8A63-EEC94A443B27}" type="slidenum">
              <a:rPr lang="en-US" smtClean="0"/>
              <a:t>9</a:t>
            </a:fld>
            <a:endParaRPr lang="en-US"/>
          </a:p>
        </p:txBody>
      </p:sp>
    </p:spTree>
    <p:extLst>
      <p:ext uri="{BB962C8B-B14F-4D97-AF65-F5344CB8AC3E}">
        <p14:creationId xmlns:p14="http://schemas.microsoft.com/office/powerpoint/2010/main" val="19783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0CCEC3-B066-46E0-9815-CADE9E619553}"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327882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F59A2A-E737-478C-80C9-E108DC412B25}"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365670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05FE93-53BA-4E04-A28F-403DABEE7DE5}"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56733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079DBB-D0EA-45B7-90BF-15CDD734ABBD}"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263982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98C2C1-280E-485D-AB1A-5CD16100500D}" type="datetime1">
              <a:rPr lang="en-US" smtClean="0"/>
              <a:t>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3621439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5F1A1B-0EDD-4362-916E-E2EF01F4E07F}"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169495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B92BA2-54AB-4B11-B63F-695B8B5D241C}" type="datetime1">
              <a:rPr lang="en-US" smtClean="0"/>
              <a:t>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361056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03BEA3-0EB6-40E1-9E15-465D5805C035}" type="datetime1">
              <a:rPr lang="en-US" smtClean="0"/>
              <a:t>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67936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68D62-94DE-494B-9255-D0D064BE9D07}" type="datetime1">
              <a:rPr lang="en-US" smtClean="0"/>
              <a:t>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408115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4BB541-844B-4130-AD1A-0D2518FBA524}"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46139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CD07AF-729C-44A2-BE28-2E0E192CDADC}" type="datetime1">
              <a:rPr lang="en-US" smtClean="0"/>
              <a:t>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575401-8FE8-4DF5-BFBE-ED1481EBA611}" type="slidenum">
              <a:rPr lang="en-US" smtClean="0"/>
              <a:t>‹#›</a:t>
            </a:fld>
            <a:endParaRPr lang="en-US"/>
          </a:p>
        </p:txBody>
      </p:sp>
    </p:spTree>
    <p:extLst>
      <p:ext uri="{BB962C8B-B14F-4D97-AF65-F5344CB8AC3E}">
        <p14:creationId xmlns:p14="http://schemas.microsoft.com/office/powerpoint/2010/main" val="312255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F299E-15E1-426F-A648-01531A24946F}" type="datetime1">
              <a:rPr lang="en-US" smtClean="0"/>
              <a:t>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75401-8FE8-4DF5-BFBE-ED1481EBA611}" type="slidenum">
              <a:rPr lang="en-US" smtClean="0"/>
              <a:t>‹#›</a:t>
            </a:fld>
            <a:endParaRPr lang="en-US"/>
          </a:p>
        </p:txBody>
      </p:sp>
    </p:spTree>
    <p:extLst>
      <p:ext uri="{BB962C8B-B14F-4D97-AF65-F5344CB8AC3E}">
        <p14:creationId xmlns:p14="http://schemas.microsoft.com/office/powerpoint/2010/main" val="3006147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jpeg"/><Relationship Id="rId9"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microsoft.com/office/2007/relationships/hdphoto" Target="../media/hdphoto16.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2133600"/>
            <a:ext cx="7315200" cy="5215800"/>
          </a:xfrm>
          <a:prstGeom prst="rect">
            <a:avLst/>
          </a:prstGeom>
        </p:spPr>
      </p:pic>
      <p:sp>
        <p:nvSpPr>
          <p:cNvPr id="2" name="Title 1"/>
          <p:cNvSpPr>
            <a:spLocks noGrp="1"/>
          </p:cNvSpPr>
          <p:nvPr>
            <p:ph type="ctrTitle"/>
          </p:nvPr>
        </p:nvSpPr>
        <p:spPr>
          <a:xfrm>
            <a:off x="609600" y="228600"/>
            <a:ext cx="7772400" cy="1470025"/>
          </a:xfrm>
        </p:spPr>
        <p:txBody>
          <a:bodyPr>
            <a:normAutofit fontScale="90000"/>
          </a:bodyPr>
          <a:lstStyle/>
          <a:p>
            <a:r>
              <a:rPr lang="en-US" sz="7200" b="1" dirty="0" smtClean="0">
                <a:latin typeface="Amatic" panose="02000803000000000000" pitchFamily="2" charset="0"/>
              </a:rPr>
              <a:t>Think Like a Project Manager…</a:t>
            </a:r>
            <a:br>
              <a:rPr lang="en-US" sz="7200" b="1" dirty="0" smtClean="0">
                <a:latin typeface="Amatic" panose="02000803000000000000" pitchFamily="2" charset="0"/>
              </a:rPr>
            </a:br>
            <a:r>
              <a:rPr lang="en-US" sz="7200" b="1" dirty="0" smtClean="0">
                <a:latin typeface="Amatic" panose="02000803000000000000" pitchFamily="2" charset="0"/>
              </a:rPr>
              <a:t>…</a:t>
            </a:r>
            <a:r>
              <a:rPr lang="en-US" sz="3600" b="1" dirty="0" smtClean="0">
                <a:latin typeface="Architects Daughter" panose="02000505000000020004" pitchFamily="2" charset="0"/>
              </a:rPr>
              <a:t>Act Like a Library Leader</a:t>
            </a:r>
            <a:endParaRPr lang="en-US" sz="3600" b="1" dirty="0">
              <a:latin typeface="Architects Daughter" panose="02000505000000020004" pitchFamily="2" charset="0"/>
            </a:endParaRPr>
          </a:p>
        </p:txBody>
      </p:sp>
      <p:sp>
        <p:nvSpPr>
          <p:cNvPr id="5" name="TextBox 4"/>
          <p:cNvSpPr txBox="1"/>
          <p:nvPr/>
        </p:nvSpPr>
        <p:spPr>
          <a:xfrm>
            <a:off x="609600" y="4741500"/>
            <a:ext cx="3733800" cy="1077218"/>
          </a:xfrm>
          <a:prstGeom prst="rect">
            <a:avLst/>
          </a:prstGeom>
          <a:noFill/>
        </p:spPr>
        <p:txBody>
          <a:bodyPr wrap="square" rtlCol="0">
            <a:spAutoFit/>
          </a:bodyPr>
          <a:lstStyle/>
          <a:p>
            <a:r>
              <a:rPr lang="en-US" sz="3200" dirty="0" smtClean="0">
                <a:latin typeface="Amatic" panose="02000803000000000000" pitchFamily="2" charset="0"/>
              </a:rPr>
              <a:t>Emily Clasper, MLIS, PMP</a:t>
            </a:r>
          </a:p>
          <a:p>
            <a:r>
              <a:rPr lang="en-US" sz="3200" dirty="0" smtClean="0">
                <a:latin typeface="Amatic" panose="02000803000000000000" pitchFamily="2" charset="0"/>
              </a:rPr>
              <a:t>Suffolk Cooperative Library System</a:t>
            </a:r>
            <a:endParaRPr lang="en-US" sz="3200" dirty="0">
              <a:latin typeface="Amatic" panose="02000803000000000000" pitchFamily="2" charset="0"/>
            </a:endParaRPr>
          </a:p>
        </p:txBody>
      </p:sp>
      <p:sp>
        <p:nvSpPr>
          <p:cNvPr id="3" name="Slide Number Placeholder 2"/>
          <p:cNvSpPr>
            <a:spLocks noGrp="1"/>
          </p:cNvSpPr>
          <p:nvPr>
            <p:ph type="sldNum" sz="quarter" idx="12"/>
          </p:nvPr>
        </p:nvSpPr>
        <p:spPr/>
        <p:txBody>
          <a:bodyPr/>
          <a:lstStyle/>
          <a:p>
            <a:fld id="{E0575401-8FE8-4DF5-BFBE-ED1481EBA611}" type="slidenum">
              <a:rPr lang="en-US" smtClean="0"/>
              <a:t>1</a:t>
            </a:fld>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5722048"/>
            <a:ext cx="1475232" cy="816864"/>
          </a:xfrm>
          <a:prstGeom prst="rect">
            <a:avLst/>
          </a:prstGeom>
        </p:spPr>
      </p:pic>
    </p:spTree>
    <p:extLst>
      <p:ext uri="{BB962C8B-B14F-4D97-AF65-F5344CB8AC3E}">
        <p14:creationId xmlns:p14="http://schemas.microsoft.com/office/powerpoint/2010/main" val="1624620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3. Begin at the Beginning</a:t>
            </a:r>
            <a:endParaRPr lang="en-US" sz="6600" b="1" dirty="0">
              <a:latin typeface="Amatic" panose="02000803000000000000" pitchFamily="2" charset="0"/>
            </a:endParaRPr>
          </a:p>
        </p:txBody>
      </p:sp>
      <p:pic>
        <p:nvPicPr>
          <p:cNvPr id="1024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209800" y="2155825"/>
            <a:ext cx="4990053"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10</a:t>
            </a:fld>
            <a:endParaRPr lang="en-US"/>
          </a:p>
        </p:txBody>
      </p:sp>
    </p:spTree>
    <p:extLst>
      <p:ext uri="{BB962C8B-B14F-4D97-AF65-F5344CB8AC3E}">
        <p14:creationId xmlns:p14="http://schemas.microsoft.com/office/powerpoint/2010/main" val="3384247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833" y="2113585"/>
            <a:ext cx="4434033" cy="4744415"/>
          </a:xfrm>
          <a:prstGeom prst="rect">
            <a:avLst/>
          </a:prstGeom>
        </p:spPr>
      </p:pic>
      <p:sp>
        <p:nvSpPr>
          <p:cNvPr id="3"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4. Clearly Define the Project Scope</a:t>
            </a:r>
            <a:endParaRPr lang="en-US" sz="6600" b="1" dirty="0">
              <a:latin typeface="Amatic" panose="02000803000000000000" pitchFamily="2" charset="0"/>
            </a:endParaRPr>
          </a:p>
        </p:txBody>
      </p:sp>
      <p:pic>
        <p:nvPicPr>
          <p:cNvPr id="1126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4400" y="2212532"/>
            <a:ext cx="4267201" cy="404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0575401-8FE8-4DF5-BFBE-ED1481EBA611}" type="slidenum">
              <a:rPr lang="en-US" smtClean="0"/>
              <a:t>11</a:t>
            </a:fld>
            <a:endParaRPr lang="en-US"/>
          </a:p>
        </p:txBody>
      </p:sp>
    </p:spTree>
    <p:extLst>
      <p:ext uri="{BB962C8B-B14F-4D97-AF65-F5344CB8AC3E}">
        <p14:creationId xmlns:p14="http://schemas.microsoft.com/office/powerpoint/2010/main" val="1429492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782"/>
            <a:ext cx="5707834" cy="6858000"/>
          </a:xfrm>
          <a:prstGeom prst="rect">
            <a:avLst/>
          </a:prstGeom>
        </p:spPr>
      </p:pic>
      <p:sp>
        <p:nvSpPr>
          <p:cNvPr id="3" name="Title 1"/>
          <p:cNvSpPr txBox="1">
            <a:spLocks/>
          </p:cNvSpPr>
          <p:nvPr/>
        </p:nvSpPr>
        <p:spPr>
          <a:xfrm>
            <a:off x="5029200" y="762000"/>
            <a:ext cx="3352800" cy="28956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NO SCOPE CREEP!!!</a:t>
            </a:r>
            <a:endParaRPr lang="en-US" sz="6600" b="1" dirty="0">
              <a:latin typeface="Amatic" panose="02000803000000000000" pitchFamily="2" charset="0"/>
            </a:endParaRPr>
          </a:p>
        </p:txBody>
      </p:sp>
      <p:pic>
        <p:nvPicPr>
          <p:cNvPr id="2355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170443">
            <a:off x="5758048" y="3188966"/>
            <a:ext cx="2405478" cy="229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0575401-8FE8-4DF5-BFBE-ED1481EBA611}" type="slidenum">
              <a:rPr lang="en-US" smtClean="0"/>
              <a:t>12</a:t>
            </a:fld>
            <a:endParaRPr lang="en-US"/>
          </a:p>
        </p:txBody>
      </p:sp>
    </p:spTree>
    <p:extLst>
      <p:ext uri="{BB962C8B-B14F-4D97-AF65-F5344CB8AC3E}">
        <p14:creationId xmlns:p14="http://schemas.microsoft.com/office/powerpoint/2010/main" val="1266946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1" y="1201021"/>
            <a:ext cx="7467600" cy="5656979"/>
          </a:xfrm>
          <a:prstGeom prst="rect">
            <a:avLst/>
          </a:prstGeom>
        </p:spPr>
      </p:pic>
      <p:sp>
        <p:nvSpPr>
          <p:cNvPr id="3" name="Title 1"/>
          <p:cNvSpPr txBox="1">
            <a:spLocks/>
          </p:cNvSpPr>
          <p:nvPr/>
        </p:nvSpPr>
        <p:spPr>
          <a:xfrm>
            <a:off x="408708" y="533399"/>
            <a:ext cx="82018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5. </a:t>
            </a:r>
            <a:r>
              <a:rPr lang="en-US" sz="6600" b="1" dirty="0" err="1" smtClean="0">
                <a:latin typeface="Amatic" panose="02000803000000000000" pitchFamily="2" charset="0"/>
              </a:rPr>
              <a:t>CommunicatE</a:t>
            </a:r>
            <a:r>
              <a:rPr lang="en-US" sz="6600" b="1" dirty="0" smtClean="0">
                <a:latin typeface="Amatic" panose="02000803000000000000" pitchFamily="2" charset="0"/>
              </a:rPr>
              <a:t>!!!</a:t>
            </a:r>
            <a:endParaRPr lang="en-US" sz="6600" b="1" dirty="0">
              <a:latin typeface="Amatic" panose="02000803000000000000" pitchFamily="2" charset="0"/>
            </a:endParaRPr>
          </a:p>
        </p:txBody>
      </p:sp>
      <p:pic>
        <p:nvPicPr>
          <p:cNvPr id="245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962400"/>
            <a:ext cx="1937974"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0575401-8FE8-4DF5-BFBE-ED1481EBA611}" type="slidenum">
              <a:rPr lang="en-US" smtClean="0"/>
              <a:t>13</a:t>
            </a:fld>
            <a:endParaRPr lang="en-US"/>
          </a:p>
        </p:txBody>
      </p:sp>
    </p:spTree>
    <p:extLst>
      <p:ext uri="{BB962C8B-B14F-4D97-AF65-F5344CB8AC3E}">
        <p14:creationId xmlns:p14="http://schemas.microsoft.com/office/powerpoint/2010/main" val="2845417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67814"/>
            <a:ext cx="4724400" cy="5190186"/>
          </a:xfrm>
          <a:prstGeom prst="rect">
            <a:avLst/>
          </a:prstGeom>
        </p:spPr>
      </p:pic>
      <p:sp>
        <p:nvSpPr>
          <p:cNvPr id="3" name="Title 1"/>
          <p:cNvSpPr txBox="1">
            <a:spLocks/>
          </p:cNvSpPr>
          <p:nvPr/>
        </p:nvSpPr>
        <p:spPr>
          <a:xfrm>
            <a:off x="408708" y="533399"/>
            <a:ext cx="82018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Communication Goals</a:t>
            </a:r>
            <a:endParaRPr lang="en-US" sz="6600" b="1" dirty="0">
              <a:latin typeface="Amatic" panose="02000803000000000000" pitchFamily="2" charset="0"/>
            </a:endParaRPr>
          </a:p>
        </p:txBody>
      </p:sp>
      <p:sp>
        <p:nvSpPr>
          <p:cNvPr id="4" name="Rectangle 3"/>
          <p:cNvSpPr/>
          <p:nvPr/>
        </p:nvSpPr>
        <p:spPr>
          <a:xfrm>
            <a:off x="4191000" y="2027949"/>
            <a:ext cx="4927979" cy="4154984"/>
          </a:xfrm>
          <a:prstGeom prst="rect">
            <a:avLst/>
          </a:prstGeom>
        </p:spPr>
        <p:txBody>
          <a:bodyPr wrap="square">
            <a:spAutoFit/>
          </a:bodyPr>
          <a:lstStyle/>
          <a:p>
            <a:pPr lvl="1"/>
            <a:r>
              <a:rPr lang="en-US" sz="2400" dirty="0">
                <a:latin typeface="Architects Daughter" pitchFamily="2" charset="0"/>
              </a:rPr>
              <a:t>Stakeholder “buy-in”</a:t>
            </a:r>
          </a:p>
          <a:p>
            <a:pPr lvl="1"/>
            <a:r>
              <a:rPr lang="en-US" sz="2400" dirty="0" smtClean="0">
                <a:latin typeface="Architects Daughter" pitchFamily="2" charset="0"/>
              </a:rPr>
              <a:t>Expectations </a:t>
            </a:r>
            <a:r>
              <a:rPr lang="en-US" sz="2400" dirty="0">
                <a:latin typeface="Architects Daughter" pitchFamily="2" charset="0"/>
              </a:rPr>
              <a:t>management</a:t>
            </a:r>
          </a:p>
          <a:p>
            <a:pPr lvl="1"/>
            <a:r>
              <a:rPr lang="en-US" sz="2400" dirty="0" smtClean="0">
                <a:latin typeface="Architects Daughter" pitchFamily="2" charset="0"/>
              </a:rPr>
              <a:t>Project efficiency</a:t>
            </a:r>
          </a:p>
          <a:p>
            <a:pPr lvl="1"/>
            <a:r>
              <a:rPr lang="en-US" sz="2400" dirty="0" smtClean="0">
                <a:latin typeface="Architects Daughter" pitchFamily="2" charset="0"/>
              </a:rPr>
              <a:t>Team Motivation</a:t>
            </a:r>
            <a:endParaRPr lang="en-US" sz="2400" dirty="0">
              <a:latin typeface="Architects Daughter" pitchFamily="2" charset="0"/>
            </a:endParaRPr>
          </a:p>
          <a:p>
            <a:pPr lvl="1"/>
            <a:r>
              <a:rPr lang="en-US" sz="2400" dirty="0">
                <a:latin typeface="Architects Daughter" pitchFamily="2" charset="0"/>
              </a:rPr>
              <a:t>Documentation</a:t>
            </a:r>
          </a:p>
          <a:p>
            <a:pPr marL="1371600" lvl="2" indent="-457200">
              <a:buFont typeface="Arial" panose="020B0604020202020204" pitchFamily="34" charset="0"/>
              <a:buChar char="•"/>
            </a:pPr>
            <a:r>
              <a:rPr lang="en-US" sz="2400" dirty="0">
                <a:latin typeface="Architects Daughter" pitchFamily="2" charset="0"/>
              </a:rPr>
              <a:t>Project plan changes</a:t>
            </a:r>
          </a:p>
          <a:p>
            <a:pPr marL="1371600" lvl="2" indent="-457200">
              <a:buFont typeface="Arial" panose="020B0604020202020204" pitchFamily="34" charset="0"/>
              <a:buChar char="•"/>
            </a:pPr>
            <a:r>
              <a:rPr lang="en-US" sz="2400" dirty="0">
                <a:latin typeface="Architects Daughter" pitchFamily="2" charset="0"/>
              </a:rPr>
              <a:t>Project execution reporting</a:t>
            </a:r>
          </a:p>
          <a:p>
            <a:pPr marL="1371600" lvl="2" indent="-457200">
              <a:buFont typeface="Arial" panose="020B0604020202020204" pitchFamily="34" charset="0"/>
              <a:buChar char="•"/>
            </a:pPr>
            <a:r>
              <a:rPr lang="en-US" sz="2400" dirty="0">
                <a:latin typeface="Architects Daughter" pitchFamily="2" charset="0"/>
              </a:rPr>
              <a:t>Lessons Learned</a:t>
            </a:r>
          </a:p>
        </p:txBody>
      </p:sp>
      <p:sp>
        <p:nvSpPr>
          <p:cNvPr id="5" name="Slide Number Placeholder 4"/>
          <p:cNvSpPr>
            <a:spLocks noGrp="1"/>
          </p:cNvSpPr>
          <p:nvPr>
            <p:ph type="sldNum" sz="quarter" idx="12"/>
          </p:nvPr>
        </p:nvSpPr>
        <p:spPr/>
        <p:txBody>
          <a:bodyPr/>
          <a:lstStyle/>
          <a:p>
            <a:fld id="{E0575401-8FE8-4DF5-BFBE-ED1481EBA611}" type="slidenum">
              <a:rPr lang="en-US" smtClean="0"/>
              <a:t>14</a:t>
            </a:fld>
            <a:endParaRPr lang="en-US"/>
          </a:p>
        </p:txBody>
      </p:sp>
    </p:spTree>
    <p:extLst>
      <p:ext uri="{BB962C8B-B14F-4D97-AF65-F5344CB8AC3E}">
        <p14:creationId xmlns:p14="http://schemas.microsoft.com/office/powerpoint/2010/main" val="2196260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16303"/>
          <a:stretch/>
        </p:blipFill>
        <p:spPr bwMode="auto">
          <a:xfrm rot="5400000">
            <a:off x="2117343" y="2132537"/>
            <a:ext cx="478462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08708" y="533399"/>
            <a:ext cx="82018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Communication Paths</a:t>
            </a:r>
            <a:endParaRPr lang="en-US" sz="6600" b="1" dirty="0">
              <a:latin typeface="Amatic" panose="02000803000000000000" pitchFamily="2" charset="0"/>
            </a:endParaRPr>
          </a:p>
        </p:txBody>
      </p:sp>
      <p:sp>
        <p:nvSpPr>
          <p:cNvPr id="2" name="Slide Number Placeholder 1"/>
          <p:cNvSpPr>
            <a:spLocks noGrp="1"/>
          </p:cNvSpPr>
          <p:nvPr>
            <p:ph type="sldNum" sz="quarter" idx="12"/>
          </p:nvPr>
        </p:nvSpPr>
        <p:spPr/>
        <p:txBody>
          <a:bodyPr/>
          <a:lstStyle/>
          <a:p>
            <a:fld id="{E0575401-8FE8-4DF5-BFBE-ED1481EBA611}" type="slidenum">
              <a:rPr lang="en-US" smtClean="0"/>
              <a:t>15</a:t>
            </a:fld>
            <a:endParaRPr lang="en-US"/>
          </a:p>
        </p:txBody>
      </p:sp>
    </p:spTree>
    <p:extLst>
      <p:ext uri="{BB962C8B-B14F-4D97-AF65-F5344CB8AC3E}">
        <p14:creationId xmlns:p14="http://schemas.microsoft.com/office/powerpoint/2010/main" val="3201275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16" y="668481"/>
            <a:ext cx="7896532" cy="6166057"/>
          </a:xfrm>
          <a:prstGeom prst="rect">
            <a:avLst/>
          </a:prstGeom>
        </p:spPr>
      </p:pic>
      <p:sp>
        <p:nvSpPr>
          <p:cNvPr id="3" name="Title 1"/>
          <p:cNvSpPr txBox="1">
            <a:spLocks/>
          </p:cNvSpPr>
          <p:nvPr/>
        </p:nvSpPr>
        <p:spPr>
          <a:xfrm>
            <a:off x="609600" y="533400"/>
            <a:ext cx="7732964"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6. Manage Your Resources</a:t>
            </a:r>
            <a:endParaRPr lang="en-US" sz="6600" b="1" dirty="0">
              <a:latin typeface="Amatic" panose="02000803000000000000" pitchFamily="2" charset="0"/>
            </a:endParaRPr>
          </a:p>
        </p:txBody>
      </p:sp>
      <p:sp>
        <p:nvSpPr>
          <p:cNvPr id="4" name="Slide Number Placeholder 3"/>
          <p:cNvSpPr>
            <a:spLocks noGrp="1"/>
          </p:cNvSpPr>
          <p:nvPr>
            <p:ph type="sldNum" sz="quarter" idx="12"/>
          </p:nvPr>
        </p:nvSpPr>
        <p:spPr/>
        <p:txBody>
          <a:bodyPr/>
          <a:lstStyle/>
          <a:p>
            <a:fld id="{E0575401-8FE8-4DF5-BFBE-ED1481EBA611}" type="slidenum">
              <a:rPr lang="en-US" smtClean="0"/>
              <a:t>16</a:t>
            </a:fld>
            <a:endParaRPr lang="en-US"/>
          </a:p>
        </p:txBody>
      </p:sp>
    </p:spTree>
    <p:extLst>
      <p:ext uri="{BB962C8B-B14F-4D97-AF65-F5344CB8AC3E}">
        <p14:creationId xmlns:p14="http://schemas.microsoft.com/office/powerpoint/2010/main" val="1553635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038" y="3538957"/>
            <a:ext cx="3581400" cy="311741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968270"/>
            <a:ext cx="4333225" cy="3443049"/>
          </a:xfrm>
          <a:prstGeom prst="rect">
            <a:avLst/>
          </a:prstGeom>
        </p:spPr>
      </p:pic>
      <p:pic>
        <p:nvPicPr>
          <p:cNvPr id="1536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01312" y="142770"/>
            <a:ext cx="1752600" cy="135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17</a:t>
            </a:fld>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575" y="457200"/>
            <a:ext cx="2514600" cy="3305577"/>
          </a:xfrm>
          <a:prstGeom prst="rect">
            <a:avLst/>
          </a:prstGeom>
        </p:spPr>
      </p:pic>
      <p:pic>
        <p:nvPicPr>
          <p:cNvPr id="6"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22351" y="193570"/>
            <a:ext cx="232164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19952" y="5195870"/>
            <a:ext cx="1652086"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2418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19200" y="914400"/>
            <a:ext cx="6553200" cy="528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0575401-8FE8-4DF5-BFBE-ED1481EBA611}" type="slidenum">
              <a:rPr lang="en-US" smtClean="0"/>
              <a:t>18</a:t>
            </a:fld>
            <a:endParaRPr lang="en-US"/>
          </a:p>
        </p:txBody>
      </p:sp>
    </p:spTree>
    <p:extLst>
      <p:ext uri="{BB962C8B-B14F-4D97-AF65-F5344CB8AC3E}">
        <p14:creationId xmlns:p14="http://schemas.microsoft.com/office/powerpoint/2010/main" val="2838407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19200" y="914400"/>
            <a:ext cx="6553200" cy="528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658589" y="2342411"/>
            <a:ext cx="4610106" cy="2058884"/>
          </a:xfrm>
          <a:prstGeom prst="rect">
            <a:avLst/>
          </a:prstGeom>
        </p:spPr>
      </p:pic>
      <p:sp>
        <p:nvSpPr>
          <p:cNvPr id="3" name="Slide Number Placeholder 2"/>
          <p:cNvSpPr>
            <a:spLocks noGrp="1"/>
          </p:cNvSpPr>
          <p:nvPr>
            <p:ph type="sldNum" sz="quarter" idx="12"/>
          </p:nvPr>
        </p:nvSpPr>
        <p:spPr/>
        <p:txBody>
          <a:bodyPr/>
          <a:lstStyle/>
          <a:p>
            <a:fld id="{E0575401-8FE8-4DF5-BFBE-ED1481EBA611}" type="slidenum">
              <a:rPr lang="en-US" smtClean="0"/>
              <a:t>19</a:t>
            </a:fld>
            <a:endParaRPr lang="en-US"/>
          </a:p>
        </p:txBody>
      </p:sp>
    </p:spTree>
    <p:extLst>
      <p:ext uri="{BB962C8B-B14F-4D97-AF65-F5344CB8AC3E}">
        <p14:creationId xmlns:p14="http://schemas.microsoft.com/office/powerpoint/2010/main" val="3351984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sharpenSoften amount="-56000"/>
                    </a14:imgEffect>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688" y="-304800"/>
            <a:ext cx="9249341"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ctrTitle"/>
          </p:nvPr>
        </p:nvSpPr>
        <p:spPr>
          <a:xfrm>
            <a:off x="533400" y="1600200"/>
            <a:ext cx="8153400" cy="2743200"/>
          </a:xfrm>
        </p:spPr>
        <p:txBody>
          <a:bodyPr>
            <a:noAutofit/>
          </a:bodyPr>
          <a:lstStyle/>
          <a:p>
            <a:r>
              <a:rPr lang="en-US" sz="19900" b="1" dirty="0" smtClean="0">
                <a:effectLst>
                  <a:glow rad="25400">
                    <a:schemeClr val="bg1"/>
                  </a:glow>
                </a:effectLst>
                <a:latin typeface="Amatic" panose="02000803000000000000" pitchFamily="2" charset="0"/>
              </a:rPr>
              <a:t>Projects!</a:t>
            </a:r>
            <a:endParaRPr lang="en-US" sz="19900" b="1" dirty="0">
              <a:effectLst>
                <a:glow rad="25400">
                  <a:schemeClr val="bg1"/>
                </a:glow>
              </a:effectLst>
              <a:latin typeface="Amatic" panose="02000803000000000000" pitchFamily="2" charset="0"/>
            </a:endParaRPr>
          </a:p>
        </p:txBody>
      </p:sp>
      <p:sp>
        <p:nvSpPr>
          <p:cNvPr id="2" name="Slide Number Placeholder 1"/>
          <p:cNvSpPr>
            <a:spLocks noGrp="1"/>
          </p:cNvSpPr>
          <p:nvPr>
            <p:ph type="sldNum" sz="quarter" idx="12"/>
          </p:nvPr>
        </p:nvSpPr>
        <p:spPr/>
        <p:txBody>
          <a:bodyPr/>
          <a:lstStyle/>
          <a:p>
            <a:fld id="{E0575401-8FE8-4DF5-BFBE-ED1481EBA611}" type="slidenum">
              <a:rPr lang="en-US" smtClean="0"/>
              <a:t>2</a:t>
            </a:fld>
            <a:endParaRPr lang="en-US"/>
          </a:p>
        </p:txBody>
      </p:sp>
    </p:spTree>
    <p:extLst>
      <p:ext uri="{BB962C8B-B14F-4D97-AF65-F5344CB8AC3E}">
        <p14:creationId xmlns:p14="http://schemas.microsoft.com/office/powerpoint/2010/main" val="3272375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909" y="1707115"/>
            <a:ext cx="6610444" cy="5150885"/>
          </a:xfrm>
          <a:prstGeom prst="rect">
            <a:avLst/>
          </a:prstGeom>
        </p:spPr>
      </p:pic>
      <p:sp>
        <p:nvSpPr>
          <p:cNvPr id="3" name="Slide Number Placeholder 2"/>
          <p:cNvSpPr>
            <a:spLocks noGrp="1"/>
          </p:cNvSpPr>
          <p:nvPr>
            <p:ph type="sldNum" sz="quarter" idx="12"/>
          </p:nvPr>
        </p:nvSpPr>
        <p:spPr/>
        <p:txBody>
          <a:bodyPr/>
          <a:lstStyle/>
          <a:p>
            <a:fld id="{E0575401-8FE8-4DF5-BFBE-ED1481EBA611}" type="slidenum">
              <a:rPr lang="en-US" smtClean="0"/>
              <a:t>20</a:t>
            </a:fld>
            <a:endParaRPr lang="en-US"/>
          </a:p>
        </p:txBody>
      </p:sp>
      <p:sp>
        <p:nvSpPr>
          <p:cNvPr id="5" name="Title 1"/>
          <p:cNvSpPr txBox="1">
            <a:spLocks/>
          </p:cNvSpPr>
          <p:nvPr/>
        </p:nvSpPr>
        <p:spPr>
          <a:xfrm>
            <a:off x="408708" y="533399"/>
            <a:ext cx="82018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7. Choose The Right Tools</a:t>
            </a:r>
            <a:endParaRPr lang="en-US" sz="6600" b="1" dirty="0">
              <a:latin typeface="Amatic" panose="02000803000000000000" pitchFamily="2" charset="0"/>
            </a:endParaRPr>
          </a:p>
        </p:txBody>
      </p:sp>
    </p:spTree>
    <p:extLst>
      <p:ext uri="{BB962C8B-B14F-4D97-AF65-F5344CB8AC3E}">
        <p14:creationId xmlns:p14="http://schemas.microsoft.com/office/powerpoint/2010/main" val="4281256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378502">
            <a:off x="148887" y="683535"/>
            <a:ext cx="3069024" cy="283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362534"/>
            <a:ext cx="5218466" cy="237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442"/>
          <a:stretch/>
        </p:blipFill>
        <p:spPr bwMode="auto">
          <a:xfrm>
            <a:off x="2473406" y="3733800"/>
            <a:ext cx="433755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rot="403753">
            <a:off x="2791751" y="731318"/>
            <a:ext cx="2133600" cy="954107"/>
          </a:xfrm>
          <a:prstGeom prst="rect">
            <a:avLst/>
          </a:prstGeom>
          <a:noFill/>
        </p:spPr>
        <p:txBody>
          <a:bodyPr wrap="square" rtlCol="0">
            <a:spAutoFit/>
          </a:bodyPr>
          <a:lstStyle/>
          <a:p>
            <a:r>
              <a:rPr lang="en-US" sz="2800" dirty="0" smtClean="0">
                <a:latin typeface="Architects Daughter" pitchFamily="2" charset="0"/>
              </a:rPr>
              <a:t>Activity Register</a:t>
            </a:r>
            <a:endParaRPr lang="en-US" sz="2800" dirty="0">
              <a:latin typeface="Architects Daughter" pitchFamily="2" charset="0"/>
            </a:endParaRPr>
          </a:p>
        </p:txBody>
      </p:sp>
      <p:sp>
        <p:nvSpPr>
          <p:cNvPr id="7" name="TextBox 6"/>
          <p:cNvSpPr txBox="1"/>
          <p:nvPr/>
        </p:nvSpPr>
        <p:spPr>
          <a:xfrm rot="21043593">
            <a:off x="5744160" y="828234"/>
            <a:ext cx="2133600" cy="523220"/>
          </a:xfrm>
          <a:prstGeom prst="rect">
            <a:avLst/>
          </a:prstGeom>
          <a:noFill/>
        </p:spPr>
        <p:txBody>
          <a:bodyPr wrap="square" rtlCol="0">
            <a:spAutoFit/>
          </a:bodyPr>
          <a:lstStyle/>
          <a:p>
            <a:r>
              <a:rPr lang="en-US" sz="2800" dirty="0" smtClean="0">
                <a:latin typeface="Architects Daughter" pitchFamily="2" charset="0"/>
              </a:rPr>
              <a:t>WBS</a:t>
            </a:r>
            <a:endParaRPr lang="en-US" sz="2800" dirty="0">
              <a:latin typeface="Architects Daughter" pitchFamily="2" charset="0"/>
            </a:endParaRPr>
          </a:p>
        </p:txBody>
      </p:sp>
      <p:sp>
        <p:nvSpPr>
          <p:cNvPr id="8" name="TextBox 7"/>
          <p:cNvSpPr txBox="1"/>
          <p:nvPr/>
        </p:nvSpPr>
        <p:spPr>
          <a:xfrm rot="21196961">
            <a:off x="1406605" y="5585521"/>
            <a:ext cx="2133600" cy="954107"/>
          </a:xfrm>
          <a:prstGeom prst="rect">
            <a:avLst/>
          </a:prstGeom>
          <a:noFill/>
        </p:spPr>
        <p:txBody>
          <a:bodyPr wrap="square" rtlCol="0">
            <a:spAutoFit/>
          </a:bodyPr>
          <a:lstStyle/>
          <a:p>
            <a:r>
              <a:rPr lang="en-US" sz="2800" dirty="0" smtClean="0">
                <a:latin typeface="Architects Daughter" pitchFamily="2" charset="0"/>
              </a:rPr>
              <a:t>Gantt Chart</a:t>
            </a:r>
            <a:endParaRPr lang="en-US" sz="2800" dirty="0">
              <a:latin typeface="Architects Daughter" pitchFamily="2" charset="0"/>
            </a:endParaRPr>
          </a:p>
        </p:txBody>
      </p:sp>
      <p:sp>
        <p:nvSpPr>
          <p:cNvPr id="5" name="Arc 4"/>
          <p:cNvSpPr/>
          <p:nvPr/>
        </p:nvSpPr>
        <p:spPr>
          <a:xfrm rot="4358646">
            <a:off x="2598153" y="1083367"/>
            <a:ext cx="815407" cy="1370544"/>
          </a:xfrm>
          <a:prstGeom prst="arc">
            <a:avLst>
              <a:gd name="adj1" fmla="val 16200000"/>
              <a:gd name="adj2" fmla="val 26522"/>
            </a:avLst>
          </a:prstGeom>
          <a:ln>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4358646" flipV="1">
            <a:off x="6152556" y="1151507"/>
            <a:ext cx="1003589" cy="422053"/>
          </a:xfrm>
          <a:prstGeom prst="arc">
            <a:avLst>
              <a:gd name="adj1" fmla="val 16200000"/>
              <a:gd name="adj2" fmla="val 26522"/>
            </a:avLst>
          </a:prstGeom>
          <a:ln>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rot="1216090" flipV="1">
            <a:off x="1876985" y="4947630"/>
            <a:ext cx="2046078" cy="1032763"/>
          </a:xfrm>
          <a:prstGeom prst="arc">
            <a:avLst>
              <a:gd name="adj1" fmla="val 16200000"/>
              <a:gd name="adj2" fmla="val 26522"/>
            </a:avLst>
          </a:prstGeom>
          <a:ln>
            <a:headEnd type="none" w="sm" len="sm"/>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E0575401-8FE8-4DF5-BFBE-ED1481EBA611}" type="slidenum">
              <a:rPr lang="en-US" smtClean="0"/>
              <a:t>21</a:t>
            </a:fld>
            <a:endParaRPr lang="en-US"/>
          </a:p>
        </p:txBody>
      </p:sp>
    </p:spTree>
    <p:extLst>
      <p:ext uri="{BB962C8B-B14F-4D97-AF65-F5344CB8AC3E}">
        <p14:creationId xmlns:p14="http://schemas.microsoft.com/office/powerpoint/2010/main" val="2451161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3855"/>
            <a:ext cx="4518690" cy="6858000"/>
          </a:xfrm>
          <a:prstGeom prst="rect">
            <a:avLst/>
          </a:prstGeom>
        </p:spPr>
      </p:pic>
      <p:sp>
        <p:nvSpPr>
          <p:cNvPr id="3" name="Title 1"/>
          <p:cNvSpPr txBox="1">
            <a:spLocks/>
          </p:cNvSpPr>
          <p:nvPr/>
        </p:nvSpPr>
        <p:spPr>
          <a:xfrm>
            <a:off x="408709" y="533399"/>
            <a:ext cx="4495800" cy="1470025"/>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8. Be Ready for Trouble</a:t>
            </a:r>
            <a:endParaRPr lang="en-US" sz="6600" b="1" dirty="0">
              <a:latin typeface="Amatic" panose="02000803000000000000" pitchFamily="2" charset="0"/>
            </a:endParaRPr>
          </a:p>
        </p:txBody>
      </p:sp>
      <p:pic>
        <p:nvPicPr>
          <p:cNvPr id="2150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52600" y="2514600"/>
            <a:ext cx="3047676" cy="37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0575401-8FE8-4DF5-BFBE-ED1481EBA611}" type="slidenum">
              <a:rPr lang="en-US" smtClean="0"/>
              <a:t>22</a:t>
            </a:fld>
            <a:endParaRPr lang="en-US"/>
          </a:p>
        </p:txBody>
      </p:sp>
    </p:spTree>
    <p:extLst>
      <p:ext uri="{BB962C8B-B14F-4D97-AF65-F5344CB8AC3E}">
        <p14:creationId xmlns:p14="http://schemas.microsoft.com/office/powerpoint/2010/main" val="2776191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708" y="533399"/>
            <a:ext cx="82780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Risk Management Cycle</a:t>
            </a:r>
            <a:endParaRPr lang="en-US" sz="6600" b="1" dirty="0">
              <a:latin typeface="Amatic" panose="02000803000000000000" pitchFamily="2" charset="0"/>
            </a:endParaRPr>
          </a:p>
        </p:txBody>
      </p:sp>
      <p:pic>
        <p:nvPicPr>
          <p:cNvPr id="2253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9628" y="2133801"/>
            <a:ext cx="8096250" cy="426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23</a:t>
            </a:fld>
            <a:endParaRPr lang="en-US"/>
          </a:p>
        </p:txBody>
      </p:sp>
    </p:spTree>
    <p:extLst>
      <p:ext uri="{BB962C8B-B14F-4D97-AF65-F5344CB8AC3E}">
        <p14:creationId xmlns:p14="http://schemas.microsoft.com/office/powerpoint/2010/main" val="3871118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514" y="23884"/>
            <a:ext cx="7066486" cy="6858000"/>
          </a:xfrm>
          <a:prstGeom prst="rect">
            <a:avLst/>
          </a:prstGeom>
        </p:spPr>
      </p:pic>
      <p:sp>
        <p:nvSpPr>
          <p:cNvPr id="3" name="Slide Number Placeholder 2"/>
          <p:cNvSpPr>
            <a:spLocks noGrp="1"/>
          </p:cNvSpPr>
          <p:nvPr>
            <p:ph type="sldNum" sz="quarter" idx="12"/>
          </p:nvPr>
        </p:nvSpPr>
        <p:spPr/>
        <p:txBody>
          <a:bodyPr/>
          <a:lstStyle/>
          <a:p>
            <a:fld id="{E0575401-8FE8-4DF5-BFBE-ED1481EBA611}" type="slidenum">
              <a:rPr lang="en-US" smtClean="0"/>
              <a:t>24</a:t>
            </a:fld>
            <a:endParaRPr lang="en-US"/>
          </a:p>
        </p:txBody>
      </p:sp>
      <p:sp>
        <p:nvSpPr>
          <p:cNvPr id="5" name="Title 1"/>
          <p:cNvSpPr txBox="1">
            <a:spLocks/>
          </p:cNvSpPr>
          <p:nvPr/>
        </p:nvSpPr>
        <p:spPr>
          <a:xfrm>
            <a:off x="304800" y="381000"/>
            <a:ext cx="3048000" cy="1470025"/>
          </a:xfrm>
          <a:prstGeom prst="rect">
            <a:avLst/>
          </a:prstGeom>
        </p:spPr>
        <p:txBody>
          <a:bodyP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9. Document Everything</a:t>
            </a:r>
            <a:endParaRPr lang="en-US" sz="6600" b="1" dirty="0">
              <a:latin typeface="Amatic" panose="02000803000000000000" pitchFamily="2" charset="0"/>
            </a:endParaRPr>
          </a:p>
        </p:txBody>
      </p:sp>
    </p:spTree>
    <p:extLst>
      <p:ext uri="{BB962C8B-B14F-4D97-AF65-F5344CB8AC3E}">
        <p14:creationId xmlns:p14="http://schemas.microsoft.com/office/powerpoint/2010/main" val="1969566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38601" y="1278904"/>
            <a:ext cx="5105400" cy="5579096"/>
          </a:xfrm>
          <a:prstGeom prst="rect">
            <a:avLst/>
          </a:prstGeom>
        </p:spPr>
      </p:pic>
      <p:sp>
        <p:nvSpPr>
          <p:cNvPr id="2" name="Title 1"/>
          <p:cNvSpPr txBox="1">
            <a:spLocks/>
          </p:cNvSpPr>
          <p:nvPr/>
        </p:nvSpPr>
        <p:spPr>
          <a:xfrm>
            <a:off x="408708" y="533399"/>
            <a:ext cx="8201891"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10. Lessons Learned</a:t>
            </a:r>
            <a:endParaRPr lang="en-US" sz="6600" b="1" dirty="0">
              <a:latin typeface="Amatic" panose="02000803000000000000" pitchFamily="2" charset="0"/>
            </a:endParaRPr>
          </a:p>
        </p:txBody>
      </p:sp>
    </p:spTree>
    <p:extLst>
      <p:ext uri="{BB962C8B-B14F-4D97-AF65-F5344CB8AC3E}">
        <p14:creationId xmlns:p14="http://schemas.microsoft.com/office/powerpoint/2010/main" val="2364129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2094479"/>
            <a:ext cx="4585716" cy="4763521"/>
          </a:xfrm>
          <a:prstGeom prst="rect">
            <a:avLst/>
          </a:prstGeom>
        </p:spPr>
      </p:pic>
      <p:pic>
        <p:nvPicPr>
          <p:cNvPr id="27650" name="Picture 2"/>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78201">
            <a:off x="5826338" y="2452719"/>
            <a:ext cx="2516742" cy="55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76662">
            <a:off x="6422714" y="3401324"/>
            <a:ext cx="1918233" cy="11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1052197">
            <a:off x="762000" y="2517851"/>
            <a:ext cx="2362200" cy="80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07686">
            <a:off x="593501" y="3819142"/>
            <a:ext cx="2222936" cy="96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71128" y="129946"/>
            <a:ext cx="4471988" cy="1811917"/>
          </a:xfrm>
          <a:prstGeom prst="rect">
            <a:avLst/>
          </a:prstGeom>
          <a:noFill/>
          <a:ln>
            <a:noFill/>
          </a:ln>
          <a:effectLst>
            <a:glow rad="1016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E0575401-8FE8-4DF5-BFBE-ED1481EBA611}" type="slidenum">
              <a:rPr lang="en-US" smtClean="0"/>
              <a:t>26</a:t>
            </a:fld>
            <a:endParaRPr lang="en-US"/>
          </a:p>
        </p:txBody>
      </p:sp>
    </p:spTree>
    <p:extLst>
      <p:ext uri="{BB962C8B-B14F-4D97-AF65-F5344CB8AC3E}">
        <p14:creationId xmlns:p14="http://schemas.microsoft.com/office/powerpoint/2010/main" val="2617684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743036"/>
            <a:ext cx="5276088" cy="6114964"/>
          </a:xfrm>
          <a:prstGeom prst="rect">
            <a:avLst/>
          </a:prstGeom>
        </p:spPr>
      </p:pic>
      <p:sp>
        <p:nvSpPr>
          <p:cNvPr id="3" name="TextBox 2"/>
          <p:cNvSpPr txBox="1"/>
          <p:nvPr/>
        </p:nvSpPr>
        <p:spPr>
          <a:xfrm>
            <a:off x="533400" y="743036"/>
            <a:ext cx="4648200" cy="1323439"/>
          </a:xfrm>
          <a:prstGeom prst="rect">
            <a:avLst/>
          </a:prstGeom>
          <a:noFill/>
        </p:spPr>
        <p:txBody>
          <a:bodyPr wrap="square" rtlCol="0">
            <a:spAutoFit/>
          </a:bodyPr>
          <a:lstStyle/>
          <a:p>
            <a:r>
              <a:rPr lang="en-US" sz="4800" dirty="0" smtClean="0">
                <a:latin typeface="Amatic" panose="02000803000000000000" pitchFamily="2" charset="0"/>
              </a:rPr>
              <a:t>Emily Clasper, MLIS, PMP</a:t>
            </a:r>
          </a:p>
          <a:p>
            <a:r>
              <a:rPr lang="en-US" sz="3200" dirty="0" smtClean="0">
                <a:latin typeface="Amatic" panose="02000803000000000000" pitchFamily="2" charset="0"/>
              </a:rPr>
              <a:t>emily@suffolknet.org</a:t>
            </a:r>
            <a:endParaRPr lang="en-US" sz="3200" dirty="0">
              <a:latin typeface="Amatic" panose="02000803000000000000" pitchFamily="2" charset="0"/>
            </a:endParaRPr>
          </a:p>
        </p:txBody>
      </p:sp>
      <p:sp>
        <p:nvSpPr>
          <p:cNvPr id="5" name="Rectangle 4"/>
          <p:cNvSpPr/>
          <p:nvPr/>
        </p:nvSpPr>
        <p:spPr>
          <a:xfrm>
            <a:off x="533399" y="2066475"/>
            <a:ext cx="4990237" cy="307777"/>
          </a:xfrm>
          <a:prstGeom prst="rect">
            <a:avLst/>
          </a:prstGeom>
        </p:spPr>
        <p:txBody>
          <a:bodyPr wrap="square">
            <a:spAutoFit/>
          </a:bodyPr>
          <a:lstStyle/>
          <a:p>
            <a:r>
              <a:rPr lang="en-US" sz="1400" dirty="0" smtClean="0">
                <a:latin typeface="Architects Daughter" pitchFamily="2" charset="0"/>
              </a:rPr>
              <a:t>http://www.slideshare.net/eclasper1/</a:t>
            </a:r>
            <a:endParaRPr lang="en-US" sz="1400" dirty="0">
              <a:latin typeface="Architects Daughter" pitchFamily="2"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70337">
            <a:off x="5562600" y="4053788"/>
            <a:ext cx="2462581" cy="1249577"/>
          </a:xfrm>
          <a:prstGeom prst="rect">
            <a:avLst/>
          </a:prstGeom>
        </p:spPr>
      </p:pic>
      <p:sp>
        <p:nvSpPr>
          <p:cNvPr id="7" name="Rectangle 6"/>
          <p:cNvSpPr/>
          <p:nvPr/>
        </p:nvSpPr>
        <p:spPr>
          <a:xfrm>
            <a:off x="502920" y="4548092"/>
            <a:ext cx="3535680" cy="1200329"/>
          </a:xfrm>
          <a:prstGeom prst="rect">
            <a:avLst/>
          </a:prstGeom>
        </p:spPr>
        <p:txBody>
          <a:bodyPr wrap="square">
            <a:spAutoFit/>
          </a:bodyPr>
          <a:lstStyle/>
          <a:p>
            <a:r>
              <a:rPr lang="en-US" sz="2400" b="1" dirty="0" smtClean="0">
                <a:latin typeface="Amatic" panose="02000803000000000000" pitchFamily="2" charset="0"/>
              </a:rPr>
              <a:t>Photos: Eileen Keller</a:t>
            </a:r>
          </a:p>
          <a:p>
            <a:r>
              <a:rPr lang="en-US" sz="2400" dirty="0" smtClean="0">
                <a:latin typeface="Amatic" panose="02000803000000000000" pitchFamily="2" charset="0"/>
              </a:rPr>
              <a:t>Thanks to: Samantha Alberts, </a:t>
            </a:r>
            <a:r>
              <a:rPr lang="en-US" sz="2400" dirty="0">
                <a:latin typeface="Amatic" panose="02000803000000000000" pitchFamily="2" charset="0"/>
              </a:rPr>
              <a:t>Patricia </a:t>
            </a:r>
            <a:r>
              <a:rPr lang="en-US" sz="2400" dirty="0" err="1" smtClean="0">
                <a:latin typeface="Amatic" panose="02000803000000000000" pitchFamily="2" charset="0"/>
              </a:rPr>
              <a:t>Klos</a:t>
            </a:r>
            <a:r>
              <a:rPr lang="en-US" sz="2400" dirty="0" smtClean="0">
                <a:latin typeface="Amatic" panose="02000803000000000000" pitchFamily="2" charset="0"/>
              </a:rPr>
              <a:t>, Lisa Kropp, Roger Reyes</a:t>
            </a:r>
            <a:endParaRPr lang="en-US" sz="2400" dirty="0">
              <a:latin typeface="Amatic" panose="02000803000000000000" pitchFamily="2" charset="0"/>
            </a:endParaRPr>
          </a:p>
        </p:txBody>
      </p:sp>
      <p:sp>
        <p:nvSpPr>
          <p:cNvPr id="4" name="Slide Number Placeholder 3"/>
          <p:cNvSpPr>
            <a:spLocks noGrp="1"/>
          </p:cNvSpPr>
          <p:nvPr>
            <p:ph type="sldNum" sz="quarter" idx="12"/>
          </p:nvPr>
        </p:nvSpPr>
        <p:spPr/>
        <p:txBody>
          <a:bodyPr/>
          <a:lstStyle/>
          <a:p>
            <a:fld id="{E0575401-8FE8-4DF5-BFBE-ED1481EBA611}" type="slidenum">
              <a:rPr lang="en-US" smtClean="0"/>
              <a:t>27</a:t>
            </a:fld>
            <a:endParaRPr lang="en-US"/>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49" y="2476459"/>
            <a:ext cx="1475232" cy="816864"/>
          </a:xfrm>
          <a:prstGeom prst="rect">
            <a:avLst/>
          </a:prstGeom>
        </p:spPr>
      </p:pic>
    </p:spTree>
    <p:extLst>
      <p:ext uri="{BB962C8B-B14F-4D97-AF65-F5344CB8AC3E}">
        <p14:creationId xmlns:p14="http://schemas.microsoft.com/office/powerpoint/2010/main" val="4281256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A Project Is:</a:t>
            </a:r>
            <a:endParaRPr lang="en-US" sz="6600" b="1" dirty="0">
              <a:latin typeface="Amatic" panose="02000803000000000000" pitchFamily="2" charset="0"/>
            </a:endParaRPr>
          </a:p>
        </p:txBody>
      </p:sp>
      <p:pic>
        <p:nvPicPr>
          <p:cNvPr id="409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00187" y="2155825"/>
            <a:ext cx="6805613" cy="394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3</a:t>
            </a:fld>
            <a:endParaRPr lang="en-US"/>
          </a:p>
        </p:txBody>
      </p:sp>
    </p:spTree>
    <p:extLst>
      <p:ext uri="{BB962C8B-B14F-4D97-AF65-F5344CB8AC3E}">
        <p14:creationId xmlns:p14="http://schemas.microsoft.com/office/powerpoint/2010/main" val="37992215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04375"/>
            <a:ext cx="2904634" cy="3886200"/>
          </a:xfrm>
          <a:prstGeom prst="rect">
            <a:avLst/>
          </a:prstGeom>
        </p:spPr>
      </p:pic>
      <p:pic>
        <p:nvPicPr>
          <p:cNvPr id="1331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24400" y="3903539"/>
            <a:ext cx="2904634" cy="285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4</a:t>
            </a:fld>
            <a:endParaRPr lang="en-US"/>
          </a:p>
        </p:txBody>
      </p:sp>
      <p:sp>
        <p:nvSpPr>
          <p:cNvPr id="6" name="Title 1"/>
          <p:cNvSpPr txBox="1">
            <a:spLocks/>
          </p:cNvSpPr>
          <p:nvPr/>
        </p:nvSpPr>
        <p:spPr>
          <a:xfrm>
            <a:off x="381000" y="685800"/>
            <a:ext cx="4038600" cy="27432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Project Manager</a:t>
            </a:r>
            <a:endParaRPr lang="en-US" sz="6600" b="1" dirty="0">
              <a:latin typeface="Amatic" panose="02000803000000000000" pitchFamily="2" charset="0"/>
            </a:endParaRPr>
          </a:p>
        </p:txBody>
      </p:sp>
    </p:spTree>
    <p:extLst>
      <p:ext uri="{BB962C8B-B14F-4D97-AF65-F5344CB8AC3E}">
        <p14:creationId xmlns:p14="http://schemas.microsoft.com/office/powerpoint/2010/main" val="2196260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1855190"/>
            <a:ext cx="5757672" cy="5124630"/>
          </a:xfrm>
          <a:prstGeom prst="rect">
            <a:avLst/>
          </a:prstGeom>
        </p:spPr>
      </p:pic>
      <p:sp>
        <p:nvSpPr>
          <p:cNvPr id="3" name="Cloud Callout 2"/>
          <p:cNvSpPr/>
          <p:nvPr/>
        </p:nvSpPr>
        <p:spPr>
          <a:xfrm>
            <a:off x="76200" y="0"/>
            <a:ext cx="5334000" cy="3962400"/>
          </a:xfrm>
          <a:prstGeom prst="cloudCallout">
            <a:avLst>
              <a:gd name="adj1" fmla="val 66003"/>
              <a:gd name="adj2" fmla="val 14229"/>
            </a:avLst>
          </a:prstGeom>
          <a: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a:blip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2050" name="Picture 2"/>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86896">
            <a:off x="5944164" y="840540"/>
            <a:ext cx="2528261" cy="929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0575401-8FE8-4DF5-BFBE-ED1481EBA611}" type="slidenum">
              <a:rPr lang="en-US" smtClean="0"/>
              <a:t>5</a:t>
            </a:fld>
            <a:endParaRPr lang="en-US"/>
          </a:p>
        </p:txBody>
      </p:sp>
      <p:sp>
        <p:nvSpPr>
          <p:cNvPr id="6" name="TextBox 5"/>
          <p:cNvSpPr txBox="1"/>
          <p:nvPr/>
        </p:nvSpPr>
        <p:spPr>
          <a:xfrm>
            <a:off x="419100" y="4404805"/>
            <a:ext cx="4648200" cy="1569660"/>
          </a:xfrm>
          <a:prstGeom prst="rect">
            <a:avLst/>
          </a:prstGeom>
          <a:noFill/>
        </p:spPr>
        <p:txBody>
          <a:bodyPr wrap="square" rtlCol="0">
            <a:spAutoFit/>
          </a:bodyPr>
          <a:lstStyle/>
          <a:p>
            <a:pPr lvl="1"/>
            <a:r>
              <a:rPr lang="en-US" sz="3200" dirty="0" smtClean="0">
                <a:latin typeface="Architects Daughter" pitchFamily="2" charset="0"/>
              </a:rPr>
              <a:t>10 Things we can do to shift our thinking…</a:t>
            </a:r>
            <a:endParaRPr lang="en-US" sz="3200" dirty="0">
              <a:latin typeface="Architects Daughter" pitchFamily="2" charset="0"/>
            </a:endParaRPr>
          </a:p>
        </p:txBody>
      </p:sp>
    </p:spTree>
    <p:extLst>
      <p:ext uri="{BB962C8B-B14F-4D97-AF65-F5344CB8AC3E}">
        <p14:creationId xmlns:p14="http://schemas.microsoft.com/office/powerpoint/2010/main" val="618511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44" y="1823809"/>
            <a:ext cx="4310911" cy="5029109"/>
          </a:xfrm>
          <a:prstGeom prst="rect">
            <a:avLst/>
          </a:prstGeom>
        </p:spPr>
      </p:pic>
      <p:sp>
        <p:nvSpPr>
          <p:cNvPr id="4"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1. Choose The Right Project Manager</a:t>
            </a:r>
            <a:endParaRPr lang="en-US" sz="6600" b="1" dirty="0">
              <a:latin typeface="Amatic" panose="02000803000000000000" pitchFamily="2" charset="0"/>
            </a:endParaRPr>
          </a:p>
        </p:txBody>
      </p:sp>
      <p:pic>
        <p:nvPicPr>
          <p:cNvPr id="614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16736" y="2622680"/>
            <a:ext cx="3746264" cy="30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0575401-8FE8-4DF5-BFBE-ED1481EBA611}" type="slidenum">
              <a:rPr lang="en-US" smtClean="0"/>
              <a:t>6</a:t>
            </a:fld>
            <a:endParaRPr lang="en-US"/>
          </a:p>
        </p:txBody>
      </p:sp>
    </p:spTree>
    <p:extLst>
      <p:ext uri="{BB962C8B-B14F-4D97-AF65-F5344CB8AC3E}">
        <p14:creationId xmlns:p14="http://schemas.microsoft.com/office/powerpoint/2010/main" val="2605400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RACI Matrix</a:t>
            </a:r>
            <a:endParaRPr lang="en-US" sz="6600" b="1" dirty="0">
              <a:latin typeface="Amatic" panose="02000803000000000000" pitchFamily="2" charset="0"/>
            </a:endParaRPr>
          </a:p>
        </p:txBody>
      </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57400" y="1981200"/>
            <a:ext cx="5156304" cy="4716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0575401-8FE8-4DF5-BFBE-ED1481EBA611}" type="slidenum">
              <a:rPr lang="en-US" smtClean="0"/>
              <a:t>7</a:t>
            </a:fld>
            <a:endParaRPr lang="en-US"/>
          </a:p>
        </p:txBody>
      </p:sp>
    </p:spTree>
    <p:extLst>
      <p:ext uri="{BB962C8B-B14F-4D97-AF65-F5344CB8AC3E}">
        <p14:creationId xmlns:p14="http://schemas.microsoft.com/office/powerpoint/2010/main" val="2182031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14601"/>
            <a:ext cx="459475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381000" y="685800"/>
            <a:ext cx="8153400" cy="14700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smtClean="0">
                <a:latin typeface="Amatic" panose="02000803000000000000" pitchFamily="2" charset="0"/>
              </a:rPr>
              <a:t>2. Don’t Skimp on Planning</a:t>
            </a:r>
            <a:endParaRPr lang="en-US" sz="6600" b="1" dirty="0">
              <a:latin typeface="Amatic" panose="02000803000000000000" pitchFamily="2" charset="0"/>
            </a:endParaRPr>
          </a:p>
        </p:txBody>
      </p:sp>
      <p:sp>
        <p:nvSpPr>
          <p:cNvPr id="2" name="TextBox 1"/>
          <p:cNvSpPr txBox="1"/>
          <p:nvPr/>
        </p:nvSpPr>
        <p:spPr>
          <a:xfrm>
            <a:off x="4191000" y="2362200"/>
            <a:ext cx="4648200" cy="2062103"/>
          </a:xfrm>
          <a:prstGeom prst="rect">
            <a:avLst/>
          </a:prstGeom>
          <a:noFill/>
        </p:spPr>
        <p:txBody>
          <a:bodyPr wrap="square" rtlCol="0">
            <a:spAutoFit/>
          </a:bodyPr>
          <a:lstStyle/>
          <a:p>
            <a:pPr marL="1028700" lvl="1" indent="-571500">
              <a:buFont typeface="Arial" panose="020B0604020202020204" pitchFamily="34" charset="0"/>
              <a:buChar char="•"/>
            </a:pPr>
            <a:r>
              <a:rPr lang="en-US" sz="3200" dirty="0" smtClean="0">
                <a:latin typeface="Architects Daughter" pitchFamily="2" charset="0"/>
              </a:rPr>
              <a:t>Process</a:t>
            </a:r>
          </a:p>
          <a:p>
            <a:pPr marL="1028700" lvl="1" indent="-571500">
              <a:buFont typeface="Arial" panose="020B0604020202020204" pitchFamily="34" charset="0"/>
              <a:buChar char="•"/>
            </a:pPr>
            <a:r>
              <a:rPr lang="en-US" sz="3200" dirty="0" smtClean="0">
                <a:latin typeface="Architects Daughter" pitchFamily="2" charset="0"/>
              </a:rPr>
              <a:t>Resources</a:t>
            </a:r>
            <a:endParaRPr lang="en-US" sz="3200" dirty="0">
              <a:latin typeface="Architects Daughter" pitchFamily="2" charset="0"/>
            </a:endParaRPr>
          </a:p>
          <a:p>
            <a:pPr marL="1028700" lvl="1" indent="-571500">
              <a:buFont typeface="Arial" panose="020B0604020202020204" pitchFamily="34" charset="0"/>
              <a:buChar char="•"/>
            </a:pPr>
            <a:r>
              <a:rPr lang="en-US" sz="3200" dirty="0">
                <a:latin typeface="Architects Daughter" pitchFamily="2" charset="0"/>
              </a:rPr>
              <a:t>Risk</a:t>
            </a:r>
          </a:p>
          <a:p>
            <a:pPr marL="1028700" lvl="1" indent="-571500">
              <a:buFont typeface="Arial" panose="020B0604020202020204" pitchFamily="34" charset="0"/>
              <a:buChar char="•"/>
            </a:pPr>
            <a:r>
              <a:rPr lang="en-US" sz="3200" dirty="0">
                <a:latin typeface="Architects Daughter" pitchFamily="2" charset="0"/>
              </a:rPr>
              <a:t>Communication</a:t>
            </a:r>
          </a:p>
        </p:txBody>
      </p:sp>
      <p:sp>
        <p:nvSpPr>
          <p:cNvPr id="4" name="Slide Number Placeholder 3"/>
          <p:cNvSpPr>
            <a:spLocks noGrp="1"/>
          </p:cNvSpPr>
          <p:nvPr>
            <p:ph type="sldNum" sz="quarter" idx="12"/>
          </p:nvPr>
        </p:nvSpPr>
        <p:spPr/>
        <p:txBody>
          <a:bodyPr/>
          <a:lstStyle/>
          <a:p>
            <a:fld id="{E0575401-8FE8-4DF5-BFBE-ED1481EBA611}" type="slidenum">
              <a:rPr lang="en-US" smtClean="0"/>
              <a:t>8</a:t>
            </a:fld>
            <a:endParaRPr lang="en-US"/>
          </a:p>
        </p:txBody>
      </p:sp>
    </p:spTree>
    <p:extLst>
      <p:ext uri="{BB962C8B-B14F-4D97-AF65-F5344CB8AC3E}">
        <p14:creationId xmlns:p14="http://schemas.microsoft.com/office/powerpoint/2010/main" val="392493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04857" cy="6858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4724400" y="5618480"/>
            <a:ext cx="690057" cy="123952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5413634" y="5618480"/>
            <a:ext cx="690057" cy="123952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6019800" y="5618480"/>
            <a:ext cx="690057" cy="123952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8453943" y="5618480"/>
            <a:ext cx="690057" cy="123952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7763886" y="5618480"/>
            <a:ext cx="690057" cy="123952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7162800" y="5618480"/>
            <a:ext cx="690057" cy="123952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5638" t="81926"/>
          <a:stretch/>
        </p:blipFill>
        <p:spPr>
          <a:xfrm>
            <a:off x="6553200" y="5618480"/>
            <a:ext cx="690057" cy="1239520"/>
          </a:xfrm>
          <a:prstGeom prst="rect">
            <a:avLst/>
          </a:prstGeom>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173093" y="2863373"/>
            <a:ext cx="3625878" cy="224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E0575401-8FE8-4DF5-BFBE-ED1481EBA611}" type="slidenum">
              <a:rPr lang="en-US" smtClean="0"/>
              <a:t>9</a:t>
            </a:fld>
            <a:endParaRPr lang="en-US"/>
          </a:p>
        </p:txBody>
      </p:sp>
    </p:spTree>
    <p:extLst>
      <p:ext uri="{BB962C8B-B14F-4D97-AF65-F5344CB8AC3E}">
        <p14:creationId xmlns:p14="http://schemas.microsoft.com/office/powerpoint/2010/main" val="2475559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2416</Words>
  <Application>Microsoft Office PowerPoint</Application>
  <PresentationFormat>On-screen Show (4:3)</PresentationFormat>
  <Paragraphs>336</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Amatic</vt:lpstr>
      <vt:lpstr>Arial</vt:lpstr>
      <vt:lpstr>Architects Daughter</vt:lpstr>
      <vt:lpstr>Calibri</vt:lpstr>
      <vt:lpstr>Office Theme</vt:lpstr>
      <vt:lpstr>Think Like a Project Manager… …Act Like a Library Leader</vt:lpstr>
      <vt:lpstr>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Like A Project Manager…</dc:title>
  <dc:creator>Emily Clasper</dc:creator>
  <cp:lastModifiedBy>Jamie</cp:lastModifiedBy>
  <cp:revision>92</cp:revision>
  <cp:lastPrinted>2015-10-24T16:42:13Z</cp:lastPrinted>
  <dcterms:created xsi:type="dcterms:W3CDTF">2015-06-20T16:30:28Z</dcterms:created>
  <dcterms:modified xsi:type="dcterms:W3CDTF">2016-01-19T18:42:25Z</dcterms:modified>
</cp:coreProperties>
</file>